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2"/>
  </p:sldMasterIdLst>
  <p:sldIdLst>
    <p:sldId id="256" r:id="rId3"/>
    <p:sldId id="257" r:id="rId4"/>
    <p:sldId id="269" r:id="rId5"/>
    <p:sldId id="276" r:id="rId6"/>
    <p:sldId id="288" r:id="rId7"/>
    <p:sldId id="298" r:id="rId8"/>
    <p:sldId id="297" r:id="rId9"/>
    <p:sldId id="300" r:id="rId10"/>
    <p:sldId id="290" r:id="rId11"/>
    <p:sldId id="306" r:id="rId12"/>
    <p:sldId id="305" r:id="rId13"/>
    <p:sldId id="307" r:id="rId14"/>
    <p:sldId id="337" r:id="rId15"/>
    <p:sldId id="309" r:id="rId16"/>
    <p:sldId id="312" r:id="rId17"/>
    <p:sldId id="314" r:id="rId18"/>
    <p:sldId id="315" r:id="rId19"/>
    <p:sldId id="317" r:id="rId20"/>
    <p:sldId id="318" r:id="rId21"/>
    <p:sldId id="319" r:id="rId22"/>
    <p:sldId id="320" r:id="rId23"/>
    <p:sldId id="321" r:id="rId24"/>
    <p:sldId id="324" r:id="rId25"/>
    <p:sldId id="322" r:id="rId26"/>
    <p:sldId id="325" r:id="rId27"/>
    <p:sldId id="339" r:id="rId28"/>
    <p:sldId id="327" r:id="rId29"/>
    <p:sldId id="330" r:id="rId30"/>
    <p:sldId id="331" r:id="rId31"/>
    <p:sldId id="334" r:id="rId32"/>
    <p:sldId id="335" r:id="rId33"/>
    <p:sldId id="336" r:id="rId34"/>
    <p:sldId id="286" r:id="rId35"/>
    <p:sldId id="281" r:id="rId36"/>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B7615"/>
    <a:srgbClr val="0066FF"/>
    <a:srgbClr val="CCFF66"/>
    <a:srgbClr val="CCFFCC"/>
    <a:srgbClr val="66CCFF"/>
    <a:srgbClr val="0000CC"/>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98" autoAdjust="0"/>
    <p:restoredTop sz="94185" autoAdjust="0"/>
  </p:normalViewPr>
  <p:slideViewPr>
    <p:cSldViewPr snapToGrid="0">
      <p:cViewPr>
        <p:scale>
          <a:sx n="60" d="100"/>
          <a:sy n="60" d="100"/>
        </p:scale>
        <p:origin x="1524" y="2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emf"/><Relationship Id="rId5" Type="http://schemas.openxmlformats.org/officeDocument/2006/relationships/image" Target="../media/image44.wmf"/><Relationship Id="rId4"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E378991-8ED4-4C1B-BCE3-1279C81910BB}" type="slidenum">
              <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E378991-8ED4-4C1B-BCE3-1279C81910BB}" type="slidenum">
              <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E378991-8ED4-4C1B-BCE3-1279C81910BB}" type="slidenum">
              <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E378991-8ED4-4C1B-BCE3-1279C81910BB}" type="slidenum">
              <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E378991-8ED4-4C1B-BCE3-1279C81910BB}" type="slidenum">
              <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E378991-8ED4-4C1B-BCE3-1279C81910BB}" type="slidenum">
              <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E378991-8ED4-4C1B-BCE3-1279C81910BB}" type="slidenum">
              <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E378991-8ED4-4C1B-BCE3-1279C81910BB}" type="slidenum">
              <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r>
              <a:rPr kumimoji="0" lang="zh-CN" altLang="en-US" sz="3200" b="0" i="0" u="none" strike="noStrike" kern="1200" cap="none" spc="0" normalizeH="0" baseline="0" noProof="0" smtClean="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E378991-8ED4-4C1B-BCE3-1279C81910BB}" type="slidenum">
              <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E378991-8ED4-4C1B-BCE3-1279C81910BB}" type="slidenum">
              <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灯片编号占位符 5"/>
          <p:cNvSpPr>
            <a:spLocks noGrp="1"/>
          </p:cNvSpPr>
          <p:nvPr>
            <p:ph type="sldNum" sz="quarter" idx="4"/>
          </p:nvPr>
        </p:nvSpPr>
        <p:spPr>
          <a:xfrm>
            <a:off x="7897813" y="6242050"/>
            <a:ext cx="703263" cy="144463"/>
          </a:xfrm>
          <a:prstGeom prst="rect">
            <a:avLst/>
          </a:prstGeom>
        </p:spPr>
        <p:txBody>
          <a:bodyPr vert="horz" lIns="0" tIns="0" rIns="0" bIns="0" rtlCol="0" anchor="ctr"/>
          <a:lstStyle>
            <a:lvl1pPr algn="r" eaLnBrk="1" fontAlgn="auto" hangingPunct="1">
              <a:spcBef>
                <a:spcPts val="0"/>
              </a:spcBef>
              <a:spcAft>
                <a:spcPts val="0"/>
              </a:spcAft>
              <a:defRPr sz="800" b="1">
                <a:solidFill>
                  <a:schemeClr val="accent1"/>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F1506909-6E7F-470D-B1DE-D59CB2A17C71}" type="slidenum">
              <a:rPr kumimoji="0" lang="zh-CN" altLang="en-US" sz="800" b="1" i="0" u="none" strike="noStrike" kern="1200" cap="none" spc="0" normalizeH="0" baseline="0" noProof="0">
                <a:ln>
                  <a:noFill/>
                </a:ln>
                <a:solidFill>
                  <a:schemeClr val="accent1"/>
                </a:solidFill>
                <a:effectLst/>
                <a:uLnTx/>
                <a:uFillTx/>
                <a:latin typeface="+mn-lt"/>
                <a:ea typeface="+mn-ea"/>
                <a:cs typeface="+mn-cs"/>
              </a:rPr>
              <a:t>‹#›</a:t>
            </a:fld>
            <a:endParaRPr kumimoji="0" lang="zh-CN" altLang="en-US" sz="800" b="1" i="0" u="none" strike="noStrike" kern="1200" cap="none" spc="0" normalizeH="0" baseline="0" noProof="0">
              <a:ln>
                <a:noFill/>
              </a:ln>
              <a:solidFill>
                <a:schemeClr val="accent1"/>
              </a:solidFill>
              <a:effectLst/>
              <a:uLnTx/>
              <a:uFillTx/>
              <a:latin typeface="+mn-lt"/>
              <a:ea typeface="+mn-ea"/>
              <a:cs typeface="+mn-cs"/>
            </a:endParaRPr>
          </a:p>
        </p:txBody>
      </p:sp>
      <p:sp>
        <p:nvSpPr>
          <p:cNvPr id="6" name="页脚占位符 3"/>
          <p:cNvSpPr>
            <a:spLocks noGrp="1"/>
          </p:cNvSpPr>
          <p:nvPr>
            <p:ph type="ftr" sz="quarter" idx="3"/>
          </p:nvPr>
        </p:nvSpPr>
        <p:spPr>
          <a:xfrm>
            <a:off x="7897813" y="6434138"/>
            <a:ext cx="703263" cy="123825"/>
          </a:xfrm>
          <a:prstGeom prst="rect">
            <a:avLst/>
          </a:prstGeom>
        </p:spPr>
        <p:txBody>
          <a:bodyPr vert="horz" wrap="square" lIns="0" tIns="0" rIns="0" bIns="0" rtlCol="0" anchor="ctr">
            <a:spAutoFit/>
          </a:bodyPr>
          <a:lstStyle>
            <a:lvl1pPr algn="dist" eaLnBrk="1" fontAlgn="auto" hangingPunct="1">
              <a:spcBef>
                <a:spcPts val="0"/>
              </a:spcBef>
              <a:spcAft>
                <a:spcPts val="0"/>
              </a:spcAft>
              <a:defRPr lang="zh-CN" altLang="en-US" sz="800" b="0">
                <a:solidFill>
                  <a:schemeClr val="tx1">
                    <a:lumMod val="50000"/>
                    <a:lumOff val="50000"/>
                  </a:schemeClr>
                </a:solidFill>
                <a:latin typeface="+mn-lt"/>
                <a:ea typeface="+mn-ea"/>
              </a:defRPr>
            </a:lvl1p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E378991-8ED4-4C1B-BCE3-1279C81910BB}" type="slidenum">
              <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cxnSp>
        <p:nvCxnSpPr>
          <p:cNvPr id="5" name="直接连接符 4"/>
          <p:cNvCxnSpPr/>
          <p:nvPr/>
        </p:nvCxnSpPr>
        <p:spPr>
          <a:xfrm>
            <a:off x="1049338" y="1004888"/>
            <a:ext cx="55911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KSO_Shape"/>
          <p:cNvSpPr/>
          <p:nvPr/>
        </p:nvSpPr>
        <p:spPr bwMode="auto">
          <a:xfrm>
            <a:off x="522288" y="608013"/>
            <a:ext cx="630238" cy="488950"/>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8" name="KSO_Shape"/>
          <p:cNvSpPr/>
          <p:nvPr/>
        </p:nvSpPr>
        <p:spPr bwMode="auto">
          <a:xfrm>
            <a:off x="798671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9" name="KSO_Shape"/>
          <p:cNvSpPr/>
          <p:nvPr/>
        </p:nvSpPr>
        <p:spPr bwMode="auto">
          <a:xfrm>
            <a:off x="765016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0" name="KSO_Shape"/>
          <p:cNvSpPr/>
          <p:nvPr/>
        </p:nvSpPr>
        <p:spPr bwMode="auto">
          <a:xfrm>
            <a:off x="731361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1" name="KSO_Shape"/>
          <p:cNvSpPr/>
          <p:nvPr/>
        </p:nvSpPr>
        <p:spPr bwMode="auto">
          <a:xfrm>
            <a:off x="697706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2" name="KSO_Shape"/>
          <p:cNvSpPr/>
          <p:nvPr/>
        </p:nvSpPr>
        <p:spPr bwMode="auto">
          <a:xfrm>
            <a:off x="664051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3" name="KSO_Shape"/>
          <p:cNvSpPr/>
          <p:nvPr/>
        </p:nvSpPr>
        <p:spPr bwMode="auto">
          <a:xfrm>
            <a:off x="832326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7" name="文本占位符 16"/>
          <p:cNvSpPr>
            <a:spLocks noGrp="1"/>
          </p:cNvSpPr>
          <p:nvPr>
            <p:ph type="body" sz="quarter" idx="10"/>
          </p:nvPr>
        </p:nvSpPr>
        <p:spPr>
          <a:xfrm>
            <a:off x="1216276" y="489703"/>
            <a:ext cx="2391317" cy="498598"/>
          </a:xfrm>
          <a:noFill/>
        </p:spPr>
        <p:txBody>
          <a:bodyPr lIns="0" tIns="0" rIns="0" bIns="0" rtlCol="0" anchor="b">
            <a:spAutoFit/>
          </a:bodyPr>
          <a:lstStyle>
            <a:lvl1pPr marL="0" indent="0">
              <a:buFontTx/>
              <a:buNone/>
              <a:defRPr lang="zh-CN" altLang="en-US" sz="1800" b="1" dirty="0" smtClean="0">
                <a:solidFill>
                  <a:schemeClr val="accent1"/>
                </a:solidFill>
                <a:latin typeface="+mn-lt"/>
                <a:ea typeface="+mn-ea"/>
                <a:cs typeface="+mn-cs"/>
              </a:defRPr>
            </a:lvl1pPr>
          </a:lstStyle>
          <a:p>
            <a:pPr lvl="0"/>
            <a:r>
              <a:rPr lang="zh-CN" altLang="en-US" smtClean="0"/>
              <a:t>单击此处编辑母版文本样式</a:t>
            </a:r>
          </a:p>
        </p:txBody>
      </p:sp>
      <p:sp>
        <p:nvSpPr>
          <p:cNvPr id="14" name="灯片编号占位符 5"/>
          <p:cNvSpPr>
            <a:spLocks noGrp="1"/>
          </p:cNvSpPr>
          <p:nvPr>
            <p:ph type="sldNum" sz="quarter" idx="4"/>
          </p:nvPr>
        </p:nvSpPr>
        <p:spPr>
          <a:xfrm>
            <a:off x="7897813" y="6242050"/>
            <a:ext cx="703263" cy="144463"/>
          </a:xfrm>
          <a:prstGeom prst="rect">
            <a:avLst/>
          </a:prstGeom>
        </p:spPr>
        <p:txBody>
          <a:bodyPr vert="horz" lIns="0" tIns="0" rIns="0" bIns="0" rtlCol="0" anchor="ctr"/>
          <a:lstStyle>
            <a:lvl1pPr algn="r" eaLnBrk="1" fontAlgn="auto" hangingPunct="1">
              <a:spcBef>
                <a:spcPts val="0"/>
              </a:spcBef>
              <a:spcAft>
                <a:spcPts val="0"/>
              </a:spcAft>
              <a:defRPr sz="800" b="1">
                <a:solidFill>
                  <a:schemeClr val="accent1"/>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3287C76-2D9F-495E-B75F-8A8B2A7B44BE}" type="slidenum">
              <a:rPr kumimoji="0" lang="zh-CN" altLang="en-US" sz="800" b="1" i="0" u="none" strike="noStrike" kern="1200" cap="none" spc="0" normalizeH="0" baseline="0" noProof="0">
                <a:ln>
                  <a:noFill/>
                </a:ln>
                <a:solidFill>
                  <a:schemeClr val="accent1"/>
                </a:solidFill>
                <a:effectLst/>
                <a:uLnTx/>
                <a:uFillTx/>
                <a:latin typeface="+mn-lt"/>
                <a:ea typeface="+mn-ea"/>
                <a:cs typeface="+mn-cs"/>
              </a:rPr>
              <a:t>‹#›</a:t>
            </a:fld>
            <a:endParaRPr kumimoji="0" lang="zh-CN" altLang="en-US" sz="800" b="1" i="0" u="none" strike="noStrike" kern="1200" cap="none" spc="0" normalizeH="0" baseline="0" noProof="0">
              <a:ln>
                <a:noFill/>
              </a:ln>
              <a:solidFill>
                <a:schemeClr val="accent1"/>
              </a:solidFill>
              <a:effectLst/>
              <a:uLnTx/>
              <a:uFillTx/>
              <a:latin typeface="+mn-lt"/>
              <a:ea typeface="+mn-ea"/>
              <a:cs typeface="+mn-cs"/>
            </a:endParaRPr>
          </a:p>
        </p:txBody>
      </p:sp>
      <p:sp>
        <p:nvSpPr>
          <p:cNvPr id="15" name="页脚占位符 3"/>
          <p:cNvSpPr>
            <a:spLocks noGrp="1"/>
          </p:cNvSpPr>
          <p:nvPr>
            <p:ph type="ftr" sz="quarter" idx="3"/>
          </p:nvPr>
        </p:nvSpPr>
        <p:spPr>
          <a:xfrm>
            <a:off x="7897813" y="6434138"/>
            <a:ext cx="703263" cy="123825"/>
          </a:xfrm>
          <a:prstGeom prst="rect">
            <a:avLst/>
          </a:prstGeom>
        </p:spPr>
        <p:txBody>
          <a:bodyPr vert="horz" wrap="square" lIns="0" tIns="0" rIns="0" bIns="0" rtlCol="0" anchor="ctr">
            <a:spAutoFit/>
          </a:bodyPr>
          <a:lstStyle>
            <a:lvl1pPr algn="dist" eaLnBrk="1" fontAlgn="auto" hangingPunct="1">
              <a:spcBef>
                <a:spcPts val="0"/>
              </a:spcBef>
              <a:spcAft>
                <a:spcPts val="0"/>
              </a:spcAft>
              <a:defRPr lang="zh-CN" altLang="en-US" sz="800" b="0">
                <a:solidFill>
                  <a:schemeClr val="tx1">
                    <a:lumMod val="50000"/>
                    <a:lumOff val="50000"/>
                  </a:schemeClr>
                </a:solidFill>
                <a:latin typeface="+mn-lt"/>
                <a:ea typeface="+mn-ea"/>
              </a:defRPr>
            </a:lvl1p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sp>
        <p:nvSpPr>
          <p:cNvPr id="5" name="KSO_Shape"/>
          <p:cNvSpPr/>
          <p:nvPr/>
        </p:nvSpPr>
        <p:spPr bwMode="auto">
          <a:xfrm>
            <a:off x="522288" y="608013"/>
            <a:ext cx="630238" cy="488950"/>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KSO_Shape"/>
          <p:cNvSpPr/>
          <p:nvPr/>
        </p:nvSpPr>
        <p:spPr bwMode="auto">
          <a:xfrm>
            <a:off x="832326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8" name="KSO_Shape"/>
          <p:cNvSpPr/>
          <p:nvPr/>
        </p:nvSpPr>
        <p:spPr bwMode="auto">
          <a:xfrm>
            <a:off x="798671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9" name="KSO_Shape"/>
          <p:cNvSpPr/>
          <p:nvPr/>
        </p:nvSpPr>
        <p:spPr bwMode="auto">
          <a:xfrm>
            <a:off x="765016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0" name="KSO_Shape"/>
          <p:cNvSpPr/>
          <p:nvPr/>
        </p:nvSpPr>
        <p:spPr bwMode="auto">
          <a:xfrm>
            <a:off x="731361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1" name="KSO_Shape"/>
          <p:cNvSpPr/>
          <p:nvPr/>
        </p:nvSpPr>
        <p:spPr bwMode="auto">
          <a:xfrm>
            <a:off x="697706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2" name="KSO_Shape"/>
          <p:cNvSpPr/>
          <p:nvPr/>
        </p:nvSpPr>
        <p:spPr bwMode="auto">
          <a:xfrm>
            <a:off x="664051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cxnSp>
        <p:nvCxnSpPr>
          <p:cNvPr id="13" name="直接连接符 12"/>
          <p:cNvCxnSpPr/>
          <p:nvPr/>
        </p:nvCxnSpPr>
        <p:spPr>
          <a:xfrm>
            <a:off x="1049338" y="1004888"/>
            <a:ext cx="55911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占位符 16"/>
          <p:cNvSpPr>
            <a:spLocks noGrp="1"/>
          </p:cNvSpPr>
          <p:nvPr>
            <p:ph type="body" sz="quarter" idx="10"/>
          </p:nvPr>
        </p:nvSpPr>
        <p:spPr>
          <a:xfrm>
            <a:off x="1216276" y="489703"/>
            <a:ext cx="2391317" cy="498598"/>
          </a:xfrm>
          <a:noFill/>
        </p:spPr>
        <p:txBody>
          <a:bodyPr lIns="0" tIns="0" rIns="0" bIns="0" rtlCol="0" anchor="b">
            <a:spAutoFit/>
          </a:bodyPr>
          <a:lstStyle>
            <a:lvl1pPr marL="0" indent="0">
              <a:buFontTx/>
              <a:buNone/>
              <a:defRPr lang="zh-CN" altLang="en-US" sz="1800" b="1" dirty="0" smtClean="0">
                <a:solidFill>
                  <a:schemeClr val="accent1"/>
                </a:solidFill>
                <a:latin typeface="+mn-lt"/>
                <a:ea typeface="+mn-ea"/>
                <a:cs typeface="+mn-cs"/>
              </a:defRPr>
            </a:lvl1pPr>
          </a:lstStyle>
          <a:p>
            <a:pPr lvl="0"/>
            <a:r>
              <a:rPr lang="zh-CN" altLang="en-US" smtClean="0"/>
              <a:t>单击此处编辑母版文本样式</a:t>
            </a:r>
          </a:p>
        </p:txBody>
      </p:sp>
      <p:sp>
        <p:nvSpPr>
          <p:cNvPr id="14" name="灯片编号占位符 5"/>
          <p:cNvSpPr>
            <a:spLocks noGrp="1"/>
          </p:cNvSpPr>
          <p:nvPr>
            <p:ph type="sldNum" sz="quarter" idx="4"/>
          </p:nvPr>
        </p:nvSpPr>
        <p:spPr>
          <a:xfrm>
            <a:off x="7897813" y="6242050"/>
            <a:ext cx="703263" cy="144463"/>
          </a:xfrm>
          <a:prstGeom prst="rect">
            <a:avLst/>
          </a:prstGeom>
        </p:spPr>
        <p:txBody>
          <a:bodyPr vert="horz" lIns="0" tIns="0" rIns="0" bIns="0" rtlCol="0" anchor="ctr"/>
          <a:lstStyle>
            <a:lvl1pPr algn="r" eaLnBrk="1" fontAlgn="auto" hangingPunct="1">
              <a:spcBef>
                <a:spcPts val="0"/>
              </a:spcBef>
              <a:spcAft>
                <a:spcPts val="0"/>
              </a:spcAft>
              <a:defRPr sz="800" b="1">
                <a:solidFill>
                  <a:schemeClr val="accent1"/>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990AC856-19C9-4365-8C2E-7787BFE2D32C}" type="slidenum">
              <a:rPr kumimoji="0" lang="zh-CN" altLang="en-US" sz="800" b="1" i="0" u="none" strike="noStrike" kern="1200" cap="none" spc="0" normalizeH="0" baseline="0" noProof="0">
                <a:ln>
                  <a:noFill/>
                </a:ln>
                <a:solidFill>
                  <a:schemeClr val="accent1"/>
                </a:solidFill>
                <a:effectLst/>
                <a:uLnTx/>
                <a:uFillTx/>
                <a:latin typeface="+mn-lt"/>
                <a:ea typeface="+mn-ea"/>
                <a:cs typeface="+mn-cs"/>
              </a:rPr>
              <a:t>‹#›</a:t>
            </a:fld>
            <a:endParaRPr kumimoji="0" lang="zh-CN" altLang="en-US" sz="800" b="1" i="0" u="none" strike="noStrike" kern="1200" cap="none" spc="0" normalizeH="0" baseline="0" noProof="0">
              <a:ln>
                <a:noFill/>
              </a:ln>
              <a:solidFill>
                <a:schemeClr val="accent1"/>
              </a:solidFill>
              <a:effectLst/>
              <a:uLnTx/>
              <a:uFillTx/>
              <a:latin typeface="+mn-lt"/>
              <a:ea typeface="+mn-ea"/>
              <a:cs typeface="+mn-cs"/>
            </a:endParaRPr>
          </a:p>
        </p:txBody>
      </p:sp>
      <p:sp>
        <p:nvSpPr>
          <p:cNvPr id="15" name="页脚占位符 3"/>
          <p:cNvSpPr>
            <a:spLocks noGrp="1"/>
          </p:cNvSpPr>
          <p:nvPr>
            <p:ph type="ftr" sz="quarter" idx="3"/>
          </p:nvPr>
        </p:nvSpPr>
        <p:spPr>
          <a:xfrm>
            <a:off x="7897813" y="6434138"/>
            <a:ext cx="703263" cy="123825"/>
          </a:xfrm>
          <a:prstGeom prst="rect">
            <a:avLst/>
          </a:prstGeom>
        </p:spPr>
        <p:txBody>
          <a:bodyPr vert="horz" wrap="square" lIns="0" tIns="0" rIns="0" bIns="0" rtlCol="0" anchor="ctr">
            <a:spAutoFit/>
          </a:bodyPr>
          <a:lstStyle>
            <a:lvl1pPr algn="dist" eaLnBrk="1" fontAlgn="auto" hangingPunct="1">
              <a:spcBef>
                <a:spcPts val="0"/>
              </a:spcBef>
              <a:spcAft>
                <a:spcPts val="0"/>
              </a:spcAft>
              <a:defRPr lang="zh-CN" altLang="en-US" sz="800" b="0">
                <a:solidFill>
                  <a:schemeClr val="tx1">
                    <a:lumMod val="50000"/>
                    <a:lumOff val="50000"/>
                  </a:schemeClr>
                </a:solidFill>
                <a:latin typeface="+mn-lt"/>
                <a:ea typeface="+mn-ea"/>
              </a:defRPr>
            </a:lvl1p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6_自定义版式">
    <p:spTree>
      <p:nvGrpSpPr>
        <p:cNvPr id="1" name=""/>
        <p:cNvGrpSpPr/>
        <p:nvPr/>
      </p:nvGrpSpPr>
      <p:grpSpPr>
        <a:xfrm>
          <a:off x="0" y="0"/>
          <a:ext cx="0" cy="0"/>
          <a:chOff x="0" y="0"/>
          <a:chExt cx="0" cy="0"/>
        </a:xfrm>
      </p:grpSpPr>
      <p:sp>
        <p:nvSpPr>
          <p:cNvPr id="5" name="KSO_Shape"/>
          <p:cNvSpPr/>
          <p:nvPr/>
        </p:nvSpPr>
        <p:spPr bwMode="auto">
          <a:xfrm>
            <a:off x="522288" y="608013"/>
            <a:ext cx="630238" cy="488950"/>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KSO_Shape"/>
          <p:cNvSpPr/>
          <p:nvPr/>
        </p:nvSpPr>
        <p:spPr bwMode="auto">
          <a:xfrm>
            <a:off x="832326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8" name="KSO_Shape"/>
          <p:cNvSpPr/>
          <p:nvPr/>
        </p:nvSpPr>
        <p:spPr bwMode="auto">
          <a:xfrm>
            <a:off x="798671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9" name="KSO_Shape"/>
          <p:cNvSpPr/>
          <p:nvPr/>
        </p:nvSpPr>
        <p:spPr bwMode="auto">
          <a:xfrm>
            <a:off x="765016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0" name="KSO_Shape"/>
          <p:cNvSpPr/>
          <p:nvPr/>
        </p:nvSpPr>
        <p:spPr bwMode="auto">
          <a:xfrm>
            <a:off x="731361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1" name="KSO_Shape"/>
          <p:cNvSpPr/>
          <p:nvPr/>
        </p:nvSpPr>
        <p:spPr bwMode="auto">
          <a:xfrm>
            <a:off x="697706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2" name="KSO_Shape"/>
          <p:cNvSpPr/>
          <p:nvPr/>
        </p:nvSpPr>
        <p:spPr bwMode="auto">
          <a:xfrm>
            <a:off x="664051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cxnSp>
        <p:nvCxnSpPr>
          <p:cNvPr id="13" name="直接连接符 12"/>
          <p:cNvCxnSpPr/>
          <p:nvPr/>
        </p:nvCxnSpPr>
        <p:spPr>
          <a:xfrm>
            <a:off x="1049338" y="1004888"/>
            <a:ext cx="55911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占位符 16"/>
          <p:cNvSpPr>
            <a:spLocks noGrp="1"/>
          </p:cNvSpPr>
          <p:nvPr>
            <p:ph type="body" sz="quarter" idx="10"/>
          </p:nvPr>
        </p:nvSpPr>
        <p:spPr>
          <a:xfrm>
            <a:off x="1216276" y="489703"/>
            <a:ext cx="2391317" cy="498598"/>
          </a:xfrm>
          <a:noFill/>
        </p:spPr>
        <p:txBody>
          <a:bodyPr lIns="0" tIns="0" rIns="0" bIns="0" rtlCol="0" anchor="b">
            <a:spAutoFit/>
          </a:bodyPr>
          <a:lstStyle>
            <a:lvl1pPr marL="0" indent="0">
              <a:buFontTx/>
              <a:buNone/>
              <a:defRPr lang="zh-CN" altLang="en-US" sz="1800" b="1" dirty="0" smtClean="0">
                <a:solidFill>
                  <a:schemeClr val="accent1"/>
                </a:solidFill>
                <a:latin typeface="+mn-lt"/>
                <a:ea typeface="+mn-ea"/>
                <a:cs typeface="+mn-cs"/>
              </a:defRPr>
            </a:lvl1pPr>
          </a:lstStyle>
          <a:p>
            <a:pPr lvl="0"/>
            <a:r>
              <a:rPr lang="zh-CN" altLang="en-US" smtClean="0"/>
              <a:t>单击此处编辑母版文本样式</a:t>
            </a:r>
          </a:p>
        </p:txBody>
      </p:sp>
      <p:sp>
        <p:nvSpPr>
          <p:cNvPr id="14" name="灯片编号占位符 5"/>
          <p:cNvSpPr>
            <a:spLocks noGrp="1"/>
          </p:cNvSpPr>
          <p:nvPr>
            <p:ph type="sldNum" sz="quarter" idx="4"/>
          </p:nvPr>
        </p:nvSpPr>
        <p:spPr>
          <a:xfrm>
            <a:off x="7897813" y="6242050"/>
            <a:ext cx="703263" cy="144463"/>
          </a:xfrm>
          <a:prstGeom prst="rect">
            <a:avLst/>
          </a:prstGeom>
        </p:spPr>
        <p:txBody>
          <a:bodyPr vert="horz" lIns="0" tIns="0" rIns="0" bIns="0" rtlCol="0" anchor="ctr"/>
          <a:lstStyle>
            <a:lvl1pPr algn="r" eaLnBrk="1" fontAlgn="auto" hangingPunct="1">
              <a:spcBef>
                <a:spcPts val="0"/>
              </a:spcBef>
              <a:spcAft>
                <a:spcPts val="0"/>
              </a:spcAft>
              <a:defRPr sz="800" b="1">
                <a:solidFill>
                  <a:schemeClr val="accent1"/>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900DE1C-D87A-4A5B-9658-A470505E883D}" type="slidenum">
              <a:rPr kumimoji="0" lang="zh-CN" altLang="en-US" sz="800" b="1" i="0" u="none" strike="noStrike" kern="1200" cap="none" spc="0" normalizeH="0" baseline="0" noProof="0">
                <a:ln>
                  <a:noFill/>
                </a:ln>
                <a:solidFill>
                  <a:schemeClr val="accent1"/>
                </a:solidFill>
                <a:effectLst/>
                <a:uLnTx/>
                <a:uFillTx/>
                <a:latin typeface="+mn-lt"/>
                <a:ea typeface="+mn-ea"/>
                <a:cs typeface="+mn-cs"/>
              </a:rPr>
              <a:t>‹#›</a:t>
            </a:fld>
            <a:endParaRPr kumimoji="0" lang="zh-CN" altLang="en-US" sz="800" b="1" i="0" u="none" strike="noStrike" kern="1200" cap="none" spc="0" normalizeH="0" baseline="0" noProof="0">
              <a:ln>
                <a:noFill/>
              </a:ln>
              <a:solidFill>
                <a:schemeClr val="accent1"/>
              </a:solidFill>
              <a:effectLst/>
              <a:uLnTx/>
              <a:uFillTx/>
              <a:latin typeface="+mn-lt"/>
              <a:ea typeface="+mn-ea"/>
              <a:cs typeface="+mn-cs"/>
            </a:endParaRPr>
          </a:p>
        </p:txBody>
      </p:sp>
      <p:sp>
        <p:nvSpPr>
          <p:cNvPr id="15" name="页脚占位符 3"/>
          <p:cNvSpPr>
            <a:spLocks noGrp="1"/>
          </p:cNvSpPr>
          <p:nvPr>
            <p:ph type="ftr" sz="quarter" idx="3"/>
          </p:nvPr>
        </p:nvSpPr>
        <p:spPr>
          <a:xfrm>
            <a:off x="7897813" y="6434138"/>
            <a:ext cx="703263" cy="123825"/>
          </a:xfrm>
          <a:prstGeom prst="rect">
            <a:avLst/>
          </a:prstGeom>
        </p:spPr>
        <p:txBody>
          <a:bodyPr vert="horz" wrap="square" lIns="0" tIns="0" rIns="0" bIns="0" rtlCol="0" anchor="ctr">
            <a:spAutoFit/>
          </a:bodyPr>
          <a:lstStyle>
            <a:lvl1pPr algn="dist" eaLnBrk="1" fontAlgn="auto" hangingPunct="1">
              <a:spcBef>
                <a:spcPts val="0"/>
              </a:spcBef>
              <a:spcAft>
                <a:spcPts val="0"/>
              </a:spcAft>
              <a:defRPr lang="zh-CN" altLang="en-US" sz="800" b="0">
                <a:solidFill>
                  <a:schemeClr val="tx1">
                    <a:lumMod val="50000"/>
                    <a:lumOff val="50000"/>
                  </a:schemeClr>
                </a:solidFill>
                <a:latin typeface="+mn-lt"/>
                <a:ea typeface="+mn-ea"/>
              </a:defRPr>
            </a:lvl1p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自定义版式">
    <p:spTree>
      <p:nvGrpSpPr>
        <p:cNvPr id="1" name=""/>
        <p:cNvGrpSpPr/>
        <p:nvPr/>
      </p:nvGrpSpPr>
      <p:grpSpPr>
        <a:xfrm>
          <a:off x="0" y="0"/>
          <a:ext cx="0" cy="0"/>
          <a:chOff x="0" y="0"/>
          <a:chExt cx="0" cy="0"/>
        </a:xfrm>
      </p:grpSpPr>
      <p:sp>
        <p:nvSpPr>
          <p:cNvPr id="5" name="KSO_Shape"/>
          <p:cNvSpPr/>
          <p:nvPr/>
        </p:nvSpPr>
        <p:spPr bwMode="auto">
          <a:xfrm>
            <a:off x="522288" y="608013"/>
            <a:ext cx="630238" cy="488950"/>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KSO_Shape"/>
          <p:cNvSpPr/>
          <p:nvPr/>
        </p:nvSpPr>
        <p:spPr bwMode="auto">
          <a:xfrm>
            <a:off x="832326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8" name="KSO_Shape"/>
          <p:cNvSpPr/>
          <p:nvPr/>
        </p:nvSpPr>
        <p:spPr bwMode="auto">
          <a:xfrm>
            <a:off x="798671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9" name="KSO_Shape"/>
          <p:cNvSpPr/>
          <p:nvPr/>
        </p:nvSpPr>
        <p:spPr bwMode="auto">
          <a:xfrm>
            <a:off x="765016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0" name="KSO_Shape"/>
          <p:cNvSpPr/>
          <p:nvPr/>
        </p:nvSpPr>
        <p:spPr bwMode="auto">
          <a:xfrm>
            <a:off x="731361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1" name="KSO_Shape"/>
          <p:cNvSpPr/>
          <p:nvPr/>
        </p:nvSpPr>
        <p:spPr bwMode="auto">
          <a:xfrm>
            <a:off x="697706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2" name="KSO_Shape"/>
          <p:cNvSpPr/>
          <p:nvPr/>
        </p:nvSpPr>
        <p:spPr bwMode="auto">
          <a:xfrm>
            <a:off x="664051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cxnSp>
        <p:nvCxnSpPr>
          <p:cNvPr id="13" name="直接连接符 12"/>
          <p:cNvCxnSpPr/>
          <p:nvPr/>
        </p:nvCxnSpPr>
        <p:spPr>
          <a:xfrm>
            <a:off x="1049338" y="1004888"/>
            <a:ext cx="55911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占位符 16"/>
          <p:cNvSpPr>
            <a:spLocks noGrp="1"/>
          </p:cNvSpPr>
          <p:nvPr>
            <p:ph type="body" sz="quarter" idx="10"/>
          </p:nvPr>
        </p:nvSpPr>
        <p:spPr>
          <a:xfrm>
            <a:off x="1216276" y="489703"/>
            <a:ext cx="2391317" cy="498598"/>
          </a:xfrm>
          <a:noFill/>
        </p:spPr>
        <p:txBody>
          <a:bodyPr lIns="0" tIns="0" rIns="0" bIns="0" rtlCol="0" anchor="b">
            <a:spAutoFit/>
          </a:bodyPr>
          <a:lstStyle>
            <a:lvl1pPr marL="0" indent="0">
              <a:buFontTx/>
              <a:buNone/>
              <a:defRPr lang="zh-CN" altLang="en-US" sz="1800" b="1" dirty="0" smtClean="0">
                <a:solidFill>
                  <a:schemeClr val="accent1"/>
                </a:solidFill>
                <a:latin typeface="+mn-lt"/>
                <a:ea typeface="+mn-ea"/>
                <a:cs typeface="+mn-cs"/>
              </a:defRPr>
            </a:lvl1pPr>
          </a:lstStyle>
          <a:p>
            <a:pPr lvl="0"/>
            <a:r>
              <a:rPr lang="zh-CN" altLang="en-US" smtClean="0"/>
              <a:t>单击此处编辑母版文本样式</a:t>
            </a:r>
          </a:p>
        </p:txBody>
      </p:sp>
      <p:sp>
        <p:nvSpPr>
          <p:cNvPr id="14" name="灯片编号占位符 5"/>
          <p:cNvSpPr>
            <a:spLocks noGrp="1"/>
          </p:cNvSpPr>
          <p:nvPr>
            <p:ph type="sldNum" sz="quarter" idx="4"/>
          </p:nvPr>
        </p:nvSpPr>
        <p:spPr>
          <a:xfrm>
            <a:off x="7897813" y="6242050"/>
            <a:ext cx="703263" cy="144463"/>
          </a:xfrm>
          <a:prstGeom prst="rect">
            <a:avLst/>
          </a:prstGeom>
        </p:spPr>
        <p:txBody>
          <a:bodyPr vert="horz" lIns="0" tIns="0" rIns="0" bIns="0" rtlCol="0" anchor="ctr"/>
          <a:lstStyle>
            <a:lvl1pPr algn="r" eaLnBrk="1" fontAlgn="auto" hangingPunct="1">
              <a:spcBef>
                <a:spcPts val="0"/>
              </a:spcBef>
              <a:spcAft>
                <a:spcPts val="0"/>
              </a:spcAft>
              <a:defRPr sz="800" b="1">
                <a:solidFill>
                  <a:schemeClr val="accent1"/>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70485F90-7761-437F-B330-754BE46EBEA3}" type="slidenum">
              <a:rPr kumimoji="0" lang="zh-CN" altLang="en-US" sz="800" b="1" i="0" u="none" strike="noStrike" kern="1200" cap="none" spc="0" normalizeH="0" baseline="0" noProof="0">
                <a:ln>
                  <a:noFill/>
                </a:ln>
                <a:solidFill>
                  <a:schemeClr val="accent1"/>
                </a:solidFill>
                <a:effectLst/>
                <a:uLnTx/>
                <a:uFillTx/>
                <a:latin typeface="+mn-lt"/>
                <a:ea typeface="+mn-ea"/>
                <a:cs typeface="+mn-cs"/>
              </a:rPr>
              <a:t>‹#›</a:t>
            </a:fld>
            <a:endParaRPr kumimoji="0" lang="zh-CN" altLang="en-US" sz="800" b="1" i="0" u="none" strike="noStrike" kern="1200" cap="none" spc="0" normalizeH="0" baseline="0" noProof="0">
              <a:ln>
                <a:noFill/>
              </a:ln>
              <a:solidFill>
                <a:schemeClr val="accent1"/>
              </a:solidFill>
              <a:effectLst/>
              <a:uLnTx/>
              <a:uFillTx/>
              <a:latin typeface="+mn-lt"/>
              <a:ea typeface="+mn-ea"/>
              <a:cs typeface="+mn-cs"/>
            </a:endParaRPr>
          </a:p>
        </p:txBody>
      </p:sp>
      <p:sp>
        <p:nvSpPr>
          <p:cNvPr id="15" name="页脚占位符 3"/>
          <p:cNvSpPr>
            <a:spLocks noGrp="1"/>
          </p:cNvSpPr>
          <p:nvPr>
            <p:ph type="ftr" sz="quarter" idx="3"/>
          </p:nvPr>
        </p:nvSpPr>
        <p:spPr>
          <a:xfrm>
            <a:off x="7897813" y="6434138"/>
            <a:ext cx="703263" cy="123825"/>
          </a:xfrm>
          <a:prstGeom prst="rect">
            <a:avLst/>
          </a:prstGeom>
        </p:spPr>
        <p:txBody>
          <a:bodyPr vert="horz" wrap="square" lIns="0" tIns="0" rIns="0" bIns="0" rtlCol="0" anchor="ctr">
            <a:spAutoFit/>
          </a:bodyPr>
          <a:lstStyle>
            <a:lvl1pPr algn="dist" eaLnBrk="1" fontAlgn="auto" hangingPunct="1">
              <a:spcBef>
                <a:spcPts val="0"/>
              </a:spcBef>
              <a:spcAft>
                <a:spcPts val="0"/>
              </a:spcAft>
              <a:defRPr lang="zh-CN" altLang="en-US" sz="800" b="0">
                <a:solidFill>
                  <a:schemeClr val="tx1">
                    <a:lumMod val="50000"/>
                    <a:lumOff val="50000"/>
                  </a:schemeClr>
                </a:solidFill>
                <a:latin typeface="+mn-lt"/>
                <a:ea typeface="+mn-ea"/>
              </a:defRPr>
            </a:lvl1p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_自定义版式">
    <p:spTree>
      <p:nvGrpSpPr>
        <p:cNvPr id="1" name=""/>
        <p:cNvGrpSpPr/>
        <p:nvPr/>
      </p:nvGrpSpPr>
      <p:grpSpPr>
        <a:xfrm>
          <a:off x="0" y="0"/>
          <a:ext cx="0" cy="0"/>
          <a:chOff x="0" y="0"/>
          <a:chExt cx="0" cy="0"/>
        </a:xfrm>
      </p:grpSpPr>
      <p:sp>
        <p:nvSpPr>
          <p:cNvPr id="5" name="KSO_Shape"/>
          <p:cNvSpPr/>
          <p:nvPr/>
        </p:nvSpPr>
        <p:spPr bwMode="auto">
          <a:xfrm>
            <a:off x="522288" y="608013"/>
            <a:ext cx="630238" cy="488950"/>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KSO_Shape"/>
          <p:cNvSpPr/>
          <p:nvPr/>
        </p:nvSpPr>
        <p:spPr bwMode="auto">
          <a:xfrm>
            <a:off x="832326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8" name="KSO_Shape"/>
          <p:cNvSpPr/>
          <p:nvPr/>
        </p:nvSpPr>
        <p:spPr bwMode="auto">
          <a:xfrm>
            <a:off x="798671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9" name="KSO_Shape"/>
          <p:cNvSpPr/>
          <p:nvPr/>
        </p:nvSpPr>
        <p:spPr bwMode="auto">
          <a:xfrm>
            <a:off x="765016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0" name="KSO_Shape"/>
          <p:cNvSpPr/>
          <p:nvPr/>
        </p:nvSpPr>
        <p:spPr bwMode="auto">
          <a:xfrm>
            <a:off x="731361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1" name="KSO_Shape"/>
          <p:cNvSpPr/>
          <p:nvPr/>
        </p:nvSpPr>
        <p:spPr bwMode="auto">
          <a:xfrm>
            <a:off x="697706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2" name="KSO_Shape"/>
          <p:cNvSpPr/>
          <p:nvPr/>
        </p:nvSpPr>
        <p:spPr bwMode="auto">
          <a:xfrm>
            <a:off x="664051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cxnSp>
        <p:nvCxnSpPr>
          <p:cNvPr id="13" name="直接连接符 12"/>
          <p:cNvCxnSpPr/>
          <p:nvPr/>
        </p:nvCxnSpPr>
        <p:spPr>
          <a:xfrm>
            <a:off x="1049338" y="1004888"/>
            <a:ext cx="55911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占位符 16"/>
          <p:cNvSpPr>
            <a:spLocks noGrp="1"/>
          </p:cNvSpPr>
          <p:nvPr>
            <p:ph type="body" sz="quarter" idx="10"/>
          </p:nvPr>
        </p:nvSpPr>
        <p:spPr>
          <a:xfrm>
            <a:off x="1216276" y="489703"/>
            <a:ext cx="2391317" cy="498598"/>
          </a:xfrm>
          <a:noFill/>
        </p:spPr>
        <p:txBody>
          <a:bodyPr lIns="0" tIns="0" rIns="0" bIns="0" rtlCol="0" anchor="b">
            <a:spAutoFit/>
          </a:bodyPr>
          <a:lstStyle>
            <a:lvl1pPr marL="0" indent="0">
              <a:buFontTx/>
              <a:buNone/>
              <a:defRPr lang="zh-CN" altLang="en-US" sz="1800" b="1" dirty="0" smtClean="0">
                <a:solidFill>
                  <a:schemeClr val="accent1"/>
                </a:solidFill>
                <a:latin typeface="+mn-lt"/>
                <a:ea typeface="+mn-ea"/>
                <a:cs typeface="+mn-cs"/>
              </a:defRPr>
            </a:lvl1pPr>
          </a:lstStyle>
          <a:p>
            <a:pPr lvl="0"/>
            <a:r>
              <a:rPr lang="zh-CN" altLang="en-US" smtClean="0"/>
              <a:t>单击此处编辑母版文本样式</a:t>
            </a:r>
          </a:p>
        </p:txBody>
      </p:sp>
      <p:sp>
        <p:nvSpPr>
          <p:cNvPr id="14" name="灯片编号占位符 5"/>
          <p:cNvSpPr>
            <a:spLocks noGrp="1"/>
          </p:cNvSpPr>
          <p:nvPr>
            <p:ph type="sldNum" sz="quarter" idx="4"/>
          </p:nvPr>
        </p:nvSpPr>
        <p:spPr>
          <a:xfrm>
            <a:off x="7897813" y="6242050"/>
            <a:ext cx="703263" cy="144463"/>
          </a:xfrm>
          <a:prstGeom prst="rect">
            <a:avLst/>
          </a:prstGeom>
        </p:spPr>
        <p:txBody>
          <a:bodyPr vert="horz" lIns="0" tIns="0" rIns="0" bIns="0" rtlCol="0" anchor="ctr"/>
          <a:lstStyle>
            <a:lvl1pPr algn="r" eaLnBrk="1" fontAlgn="auto" hangingPunct="1">
              <a:spcBef>
                <a:spcPts val="0"/>
              </a:spcBef>
              <a:spcAft>
                <a:spcPts val="0"/>
              </a:spcAft>
              <a:defRPr sz="800" b="1">
                <a:solidFill>
                  <a:schemeClr val="accent1"/>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92B7822B-F520-4E2D-A8B2-AB27F294F4AA}" type="slidenum">
              <a:rPr kumimoji="0" lang="zh-CN" altLang="en-US" sz="800" b="1" i="0" u="none" strike="noStrike" kern="1200" cap="none" spc="0" normalizeH="0" baseline="0" noProof="0">
                <a:ln>
                  <a:noFill/>
                </a:ln>
                <a:solidFill>
                  <a:schemeClr val="accent1"/>
                </a:solidFill>
                <a:effectLst/>
                <a:uLnTx/>
                <a:uFillTx/>
                <a:latin typeface="+mn-lt"/>
                <a:ea typeface="+mn-ea"/>
                <a:cs typeface="+mn-cs"/>
              </a:rPr>
              <a:t>‹#›</a:t>
            </a:fld>
            <a:endParaRPr kumimoji="0" lang="zh-CN" altLang="en-US" sz="800" b="1" i="0" u="none" strike="noStrike" kern="1200" cap="none" spc="0" normalizeH="0" baseline="0" noProof="0">
              <a:ln>
                <a:noFill/>
              </a:ln>
              <a:solidFill>
                <a:schemeClr val="accent1"/>
              </a:solidFill>
              <a:effectLst/>
              <a:uLnTx/>
              <a:uFillTx/>
              <a:latin typeface="+mn-lt"/>
              <a:ea typeface="+mn-ea"/>
              <a:cs typeface="+mn-cs"/>
            </a:endParaRPr>
          </a:p>
        </p:txBody>
      </p:sp>
      <p:sp>
        <p:nvSpPr>
          <p:cNvPr id="15" name="页脚占位符 3"/>
          <p:cNvSpPr>
            <a:spLocks noGrp="1"/>
          </p:cNvSpPr>
          <p:nvPr>
            <p:ph type="ftr" sz="quarter" idx="3"/>
          </p:nvPr>
        </p:nvSpPr>
        <p:spPr>
          <a:xfrm>
            <a:off x="7897813" y="6434138"/>
            <a:ext cx="703263" cy="123825"/>
          </a:xfrm>
          <a:prstGeom prst="rect">
            <a:avLst/>
          </a:prstGeom>
        </p:spPr>
        <p:txBody>
          <a:bodyPr vert="horz" wrap="square" lIns="0" tIns="0" rIns="0" bIns="0" rtlCol="0" anchor="ctr">
            <a:spAutoFit/>
          </a:bodyPr>
          <a:lstStyle>
            <a:lvl1pPr algn="dist" eaLnBrk="1" fontAlgn="auto" hangingPunct="1">
              <a:spcBef>
                <a:spcPts val="0"/>
              </a:spcBef>
              <a:spcAft>
                <a:spcPts val="0"/>
              </a:spcAft>
              <a:defRPr lang="zh-CN" altLang="en-US" sz="800" b="0">
                <a:solidFill>
                  <a:schemeClr val="tx1">
                    <a:lumMod val="50000"/>
                    <a:lumOff val="50000"/>
                  </a:schemeClr>
                </a:solidFill>
                <a:latin typeface="+mn-lt"/>
                <a:ea typeface="+mn-ea"/>
              </a:defRPr>
            </a:lvl1p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自定义版式">
    <p:spTree>
      <p:nvGrpSpPr>
        <p:cNvPr id="1" name=""/>
        <p:cNvGrpSpPr/>
        <p:nvPr/>
      </p:nvGrpSpPr>
      <p:grpSpPr>
        <a:xfrm>
          <a:off x="0" y="0"/>
          <a:ext cx="0" cy="0"/>
          <a:chOff x="0" y="0"/>
          <a:chExt cx="0" cy="0"/>
        </a:xfrm>
      </p:grpSpPr>
      <p:sp>
        <p:nvSpPr>
          <p:cNvPr id="5" name="KSO_Shape"/>
          <p:cNvSpPr/>
          <p:nvPr/>
        </p:nvSpPr>
        <p:spPr bwMode="auto">
          <a:xfrm>
            <a:off x="522288" y="608013"/>
            <a:ext cx="630238" cy="488950"/>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KSO_Shape"/>
          <p:cNvSpPr/>
          <p:nvPr/>
        </p:nvSpPr>
        <p:spPr bwMode="auto">
          <a:xfrm>
            <a:off x="832326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8" name="KSO_Shape"/>
          <p:cNvSpPr/>
          <p:nvPr/>
        </p:nvSpPr>
        <p:spPr bwMode="auto">
          <a:xfrm>
            <a:off x="798671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9" name="KSO_Shape"/>
          <p:cNvSpPr/>
          <p:nvPr/>
        </p:nvSpPr>
        <p:spPr bwMode="auto">
          <a:xfrm>
            <a:off x="765016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0" name="KSO_Shape"/>
          <p:cNvSpPr/>
          <p:nvPr/>
        </p:nvSpPr>
        <p:spPr bwMode="auto">
          <a:xfrm>
            <a:off x="731361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1" name="KSO_Shape"/>
          <p:cNvSpPr/>
          <p:nvPr/>
        </p:nvSpPr>
        <p:spPr bwMode="auto">
          <a:xfrm>
            <a:off x="697706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2" name="KSO_Shape"/>
          <p:cNvSpPr/>
          <p:nvPr/>
        </p:nvSpPr>
        <p:spPr bwMode="auto">
          <a:xfrm>
            <a:off x="6640513" y="804863"/>
            <a:ext cx="300038"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cxnSp>
        <p:nvCxnSpPr>
          <p:cNvPr id="13" name="直接连接符 12"/>
          <p:cNvCxnSpPr/>
          <p:nvPr/>
        </p:nvCxnSpPr>
        <p:spPr>
          <a:xfrm>
            <a:off x="1049338" y="1004888"/>
            <a:ext cx="55911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占位符 16"/>
          <p:cNvSpPr>
            <a:spLocks noGrp="1"/>
          </p:cNvSpPr>
          <p:nvPr>
            <p:ph type="body" sz="quarter" idx="10"/>
          </p:nvPr>
        </p:nvSpPr>
        <p:spPr>
          <a:xfrm>
            <a:off x="1216276" y="489703"/>
            <a:ext cx="2391317" cy="498598"/>
          </a:xfrm>
          <a:noFill/>
        </p:spPr>
        <p:txBody>
          <a:bodyPr lIns="0" tIns="0" rIns="0" bIns="0" rtlCol="0" anchor="b">
            <a:spAutoFit/>
          </a:bodyPr>
          <a:lstStyle>
            <a:lvl1pPr marL="0" indent="0">
              <a:buFontTx/>
              <a:buNone/>
              <a:defRPr lang="zh-CN" altLang="en-US" sz="1800" b="1" dirty="0" smtClean="0">
                <a:solidFill>
                  <a:schemeClr val="accent1"/>
                </a:solidFill>
                <a:latin typeface="+mn-lt"/>
                <a:ea typeface="+mn-ea"/>
                <a:cs typeface="+mn-cs"/>
              </a:defRPr>
            </a:lvl1pPr>
          </a:lstStyle>
          <a:p>
            <a:pPr lvl="0"/>
            <a:r>
              <a:rPr lang="zh-CN" altLang="en-US" smtClean="0"/>
              <a:t>单击此处编辑母版文本样式</a:t>
            </a:r>
          </a:p>
        </p:txBody>
      </p:sp>
      <p:sp>
        <p:nvSpPr>
          <p:cNvPr id="14" name="灯片编号占位符 5"/>
          <p:cNvSpPr>
            <a:spLocks noGrp="1"/>
          </p:cNvSpPr>
          <p:nvPr>
            <p:ph type="sldNum" sz="quarter" idx="4"/>
          </p:nvPr>
        </p:nvSpPr>
        <p:spPr>
          <a:xfrm>
            <a:off x="7897813" y="6242050"/>
            <a:ext cx="703263" cy="144463"/>
          </a:xfrm>
          <a:prstGeom prst="rect">
            <a:avLst/>
          </a:prstGeom>
        </p:spPr>
        <p:txBody>
          <a:bodyPr vert="horz" lIns="0" tIns="0" rIns="0" bIns="0" rtlCol="0" anchor="ctr"/>
          <a:lstStyle>
            <a:lvl1pPr algn="r" eaLnBrk="1" fontAlgn="auto" hangingPunct="1">
              <a:spcBef>
                <a:spcPts val="0"/>
              </a:spcBef>
              <a:spcAft>
                <a:spcPts val="0"/>
              </a:spcAft>
              <a:defRPr sz="800" b="1">
                <a:solidFill>
                  <a:schemeClr val="accent1"/>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54A2716-87E9-464D-B909-790E651EFE5E}" type="slidenum">
              <a:rPr kumimoji="0" lang="zh-CN" altLang="en-US" sz="800" b="1" i="0" u="none" strike="noStrike" kern="1200" cap="none" spc="0" normalizeH="0" baseline="0" noProof="0">
                <a:ln>
                  <a:noFill/>
                </a:ln>
                <a:solidFill>
                  <a:schemeClr val="accent1"/>
                </a:solidFill>
                <a:effectLst/>
                <a:uLnTx/>
                <a:uFillTx/>
                <a:latin typeface="+mn-lt"/>
                <a:ea typeface="+mn-ea"/>
                <a:cs typeface="+mn-cs"/>
              </a:rPr>
              <a:t>‹#›</a:t>
            </a:fld>
            <a:endParaRPr kumimoji="0" lang="zh-CN" altLang="en-US" sz="800" b="1" i="0" u="none" strike="noStrike" kern="1200" cap="none" spc="0" normalizeH="0" baseline="0" noProof="0">
              <a:ln>
                <a:noFill/>
              </a:ln>
              <a:solidFill>
                <a:schemeClr val="accent1"/>
              </a:solidFill>
              <a:effectLst/>
              <a:uLnTx/>
              <a:uFillTx/>
              <a:latin typeface="+mn-lt"/>
              <a:ea typeface="+mn-ea"/>
              <a:cs typeface="+mn-cs"/>
            </a:endParaRPr>
          </a:p>
        </p:txBody>
      </p:sp>
      <p:sp>
        <p:nvSpPr>
          <p:cNvPr id="15" name="页脚占位符 3"/>
          <p:cNvSpPr>
            <a:spLocks noGrp="1"/>
          </p:cNvSpPr>
          <p:nvPr>
            <p:ph type="ftr" sz="quarter" idx="3"/>
          </p:nvPr>
        </p:nvSpPr>
        <p:spPr>
          <a:xfrm>
            <a:off x="7897813" y="6434138"/>
            <a:ext cx="703263" cy="123825"/>
          </a:xfrm>
          <a:prstGeom prst="rect">
            <a:avLst/>
          </a:prstGeom>
        </p:spPr>
        <p:txBody>
          <a:bodyPr vert="horz" wrap="square" lIns="0" tIns="0" rIns="0" bIns="0" rtlCol="0" anchor="ctr">
            <a:spAutoFit/>
          </a:bodyPr>
          <a:lstStyle>
            <a:lvl1pPr algn="dist" eaLnBrk="1" fontAlgn="auto" hangingPunct="1">
              <a:spcBef>
                <a:spcPts val="0"/>
              </a:spcBef>
              <a:spcAft>
                <a:spcPts val="0"/>
              </a:spcAft>
              <a:defRPr lang="zh-CN" altLang="en-US" sz="800" b="0">
                <a:solidFill>
                  <a:schemeClr val="tx1">
                    <a:lumMod val="50000"/>
                    <a:lumOff val="50000"/>
                  </a:schemeClr>
                </a:solidFill>
                <a:latin typeface="+mn-lt"/>
                <a:ea typeface="+mn-ea"/>
              </a:defRPr>
            </a:lvl1p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5" name="日期占位符 3"/>
          <p:cNvSpPr>
            <a:spLocks noGrp="1"/>
          </p:cNvSpPr>
          <p:nvPr>
            <p:ph type="dt" sz="half" idx="2"/>
          </p:nvPr>
        </p:nvSpPr>
        <p:spPr>
          <a:xfrm>
            <a:off x="628650" y="6356350"/>
            <a:ext cx="2057400" cy="365125"/>
          </a:xfrm>
          <a:prstGeom prst="rect">
            <a:avLst/>
          </a:prstGeom>
        </p:spPr>
        <p:txBody>
          <a:bodyPr/>
          <a:lstStyle>
            <a:lvl1pPr eaLnBrk="1" fontAlgn="auto" hangingPunct="1">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4"/>
          <p:cNvSpPr>
            <a:spLocks noGrp="1"/>
          </p:cNvSpPr>
          <p:nvPr>
            <p:ph type="ftr" sz="quarter" idx="3"/>
          </p:nvPr>
        </p:nvSpPr>
        <p:spPr>
          <a:xfrm>
            <a:off x="3028950" y="6356350"/>
            <a:ext cx="3086100" cy="365125"/>
          </a:xfrm>
          <a:prstGeom prst="rect">
            <a:avLst/>
          </a:prstGeom>
        </p:spPr>
        <p:txBody>
          <a:bodyPr/>
          <a:lstStyle>
            <a:lvl1pPr eaLnBrk="1" fontAlgn="auto" hangingPunct="1">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 name="灯片编号占位符 5"/>
          <p:cNvSpPr>
            <a:spLocks noGrp="1"/>
          </p:cNvSpPr>
          <p:nvPr>
            <p:ph type="sldNum" sz="quarter" idx="4"/>
          </p:nvPr>
        </p:nvSpPr>
        <p:spPr>
          <a:xfrm>
            <a:off x="6457950" y="6356350"/>
            <a:ext cx="2057400" cy="365125"/>
          </a:xfrm>
          <a:prstGeom prst="rect">
            <a:avLst/>
          </a:prstGeom>
        </p:spPr>
        <p:txBody>
          <a:bodyPr/>
          <a:lstStyle>
            <a:lvl1pPr eaLnBrk="1" fontAlgn="auto" hangingPunct="1">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4E8C87EF-5364-4A52-95C0-7B5E0EFFB80E}" type="slidenum">
              <a:rPr kumimoji="0" lang="zh-CN" altLang="en-US" sz="1800" b="0" i="0" u="none" strike="noStrike" kern="1200" cap="none" spc="0" normalizeH="0" baseline="0" noProof="0">
                <a:ln>
                  <a:noFill/>
                </a:ln>
                <a:solidFill>
                  <a:schemeClr val="tx1"/>
                </a:solidFill>
                <a:effectLst/>
                <a:uLnTx/>
                <a:uFillTx/>
                <a:latin typeface="+mn-lt"/>
                <a:ea typeface="+mn-ea"/>
                <a:cs typeface="+mn-cs"/>
              </a:rPr>
              <a:t>‹#›</a:t>
            </a:fld>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1" cstate="email">
            <a:duotone>
              <a:schemeClr val="bg2">
                <a:shade val="45000"/>
                <a:satMod val="135000"/>
              </a:schemeClr>
              <a:prstClr val="white"/>
            </a:duotone>
          </a:blip>
          <a:srcRect/>
          <a:stretch>
            <a:fillRect/>
          </a:stretch>
        </p:blipFill>
        <p:spPr>
          <a:xfrm>
            <a:off x="0" y="5442444"/>
            <a:ext cx="9139739" cy="1415558"/>
          </a:xfrm>
          <a:prstGeom prst="rect">
            <a:avLst/>
          </a:prstGeom>
        </p:spPr>
      </p:pic>
      <p:sp>
        <p:nvSpPr>
          <p:cNvPr id="1027" name="标题占位符 1"/>
          <p:cNvSpPr>
            <a:spLocks noGrp="1"/>
          </p:cNvSpPr>
          <p:nvPr>
            <p:ph type="title"/>
          </p:nvPr>
        </p:nvSpPr>
        <p:spPr>
          <a:xfrm>
            <a:off x="539750" y="115888"/>
            <a:ext cx="8066088" cy="912812"/>
          </a:xfrm>
          <a:prstGeom prst="rect">
            <a:avLst/>
          </a:prstGeom>
          <a:noFill/>
          <a:ln w="9525">
            <a:noFill/>
          </a:ln>
        </p:spPr>
        <p:txBody>
          <a:bodyPr lIns="121917" tIns="60958" rIns="121917" bIns="60958" anchor="b"/>
          <a:lstStyle/>
          <a:p>
            <a:pPr lvl="0"/>
            <a:r>
              <a:rPr lang="zh-CN" altLang="en-US" dirty="0"/>
              <a:t>单击此处编辑母版标题样式</a:t>
            </a:r>
          </a:p>
        </p:txBody>
      </p:sp>
      <p:sp>
        <p:nvSpPr>
          <p:cNvPr id="1028" name="文本占位符 3"/>
          <p:cNvSpPr>
            <a:spLocks noGrp="1"/>
          </p:cNvSpPr>
          <p:nvPr>
            <p:ph type="body" idx="1"/>
          </p:nvPr>
        </p:nvSpPr>
        <p:spPr>
          <a:xfrm>
            <a:off x="539750" y="1149350"/>
            <a:ext cx="8061325" cy="49530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rtl="0" eaLnBrk="0" fontAlgn="base" hangingPunct="0">
        <a:lnSpc>
          <a:spcPct val="90000"/>
        </a:lnSpc>
        <a:spcBef>
          <a:spcPct val="0"/>
        </a:spcBef>
        <a:spcAft>
          <a:spcPct val="0"/>
        </a:spcAft>
        <a:defRPr lang="zh-CN" altLang="en-US" sz="2100" b="1" kern="1200" dirty="0">
          <a:solidFill>
            <a:schemeClr val="tx1"/>
          </a:solidFill>
          <a:latin typeface="+mj-lt"/>
          <a:ea typeface="微软雅黑" panose="020B0503020204020204" pitchFamily="34" charset="-122"/>
          <a:cs typeface="Arial" panose="020B0604020202020204" pitchFamily="34" charset="0"/>
        </a:defRPr>
      </a:lvl1pPr>
      <a:lvl2pPr algn="l" rtl="0" eaLnBrk="0" fontAlgn="base" hangingPunct="0">
        <a:lnSpc>
          <a:spcPct val="90000"/>
        </a:lnSpc>
        <a:spcBef>
          <a:spcPct val="0"/>
        </a:spcBef>
        <a:spcAft>
          <a:spcPct val="0"/>
        </a:spcAft>
        <a:defRPr sz="2100" b="1">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algn="l" rtl="0" eaLnBrk="0" fontAlgn="base" hangingPunct="0">
        <a:lnSpc>
          <a:spcPct val="90000"/>
        </a:lnSpc>
        <a:spcBef>
          <a:spcPct val="0"/>
        </a:spcBef>
        <a:spcAft>
          <a:spcPct val="0"/>
        </a:spcAft>
        <a:defRPr sz="2100" b="1">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algn="l" rtl="0" eaLnBrk="0" fontAlgn="base" hangingPunct="0">
        <a:lnSpc>
          <a:spcPct val="90000"/>
        </a:lnSpc>
        <a:spcBef>
          <a:spcPct val="0"/>
        </a:spcBef>
        <a:spcAft>
          <a:spcPct val="0"/>
        </a:spcAft>
        <a:defRPr sz="2100" b="1">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algn="l" rtl="0" eaLnBrk="0" fontAlgn="base" hangingPunct="0">
        <a:lnSpc>
          <a:spcPct val="90000"/>
        </a:lnSpc>
        <a:spcBef>
          <a:spcPct val="0"/>
        </a:spcBef>
        <a:spcAft>
          <a:spcPct val="0"/>
        </a:spcAft>
        <a:defRPr sz="2100" b="1">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457200" algn="l" rtl="0" fontAlgn="base">
        <a:lnSpc>
          <a:spcPct val="90000"/>
        </a:lnSpc>
        <a:spcBef>
          <a:spcPct val="0"/>
        </a:spcBef>
        <a:spcAft>
          <a:spcPct val="0"/>
        </a:spcAft>
        <a:defRPr sz="2100" b="1">
          <a:solidFill>
            <a:schemeClr val="tx1"/>
          </a:solidFill>
          <a:latin typeface="Arial" panose="020B0604020202020204" pitchFamily="34" charset="0"/>
          <a:ea typeface="微软雅黑" panose="020B0503020204020204" pitchFamily="34" charset="-122"/>
          <a:cs typeface="Arial" panose="020B0604020202020204" pitchFamily="34" charset="0"/>
        </a:defRPr>
      </a:lvl6pPr>
      <a:lvl7pPr marL="914400" algn="l" rtl="0" fontAlgn="base">
        <a:lnSpc>
          <a:spcPct val="90000"/>
        </a:lnSpc>
        <a:spcBef>
          <a:spcPct val="0"/>
        </a:spcBef>
        <a:spcAft>
          <a:spcPct val="0"/>
        </a:spcAft>
        <a:defRPr sz="2100" b="1">
          <a:solidFill>
            <a:schemeClr val="tx1"/>
          </a:solidFill>
          <a:latin typeface="Arial" panose="020B0604020202020204" pitchFamily="34" charset="0"/>
          <a:ea typeface="微软雅黑" panose="020B0503020204020204" pitchFamily="34" charset="-122"/>
          <a:cs typeface="Arial" panose="020B0604020202020204" pitchFamily="34" charset="0"/>
        </a:defRPr>
      </a:lvl7pPr>
      <a:lvl8pPr marL="1371600" algn="l" rtl="0" fontAlgn="base">
        <a:lnSpc>
          <a:spcPct val="90000"/>
        </a:lnSpc>
        <a:spcBef>
          <a:spcPct val="0"/>
        </a:spcBef>
        <a:spcAft>
          <a:spcPct val="0"/>
        </a:spcAft>
        <a:defRPr sz="2100" b="1">
          <a:solidFill>
            <a:schemeClr val="tx1"/>
          </a:solidFill>
          <a:latin typeface="Arial" panose="020B0604020202020204" pitchFamily="34" charset="0"/>
          <a:ea typeface="微软雅黑" panose="020B0503020204020204" pitchFamily="34" charset="-122"/>
          <a:cs typeface="Arial" panose="020B0604020202020204" pitchFamily="34" charset="0"/>
        </a:defRPr>
      </a:lvl8pPr>
      <a:lvl9pPr marL="1828800" algn="l" rtl="0" fontAlgn="base">
        <a:lnSpc>
          <a:spcPct val="90000"/>
        </a:lnSpc>
        <a:spcBef>
          <a:spcPct val="0"/>
        </a:spcBef>
        <a:spcAft>
          <a:spcPct val="0"/>
        </a:spcAft>
        <a:defRPr sz="2100" b="1">
          <a:solidFill>
            <a:schemeClr val="tx1"/>
          </a:solidFill>
          <a:latin typeface="Arial" panose="020B0604020202020204" pitchFamily="34" charset="0"/>
          <a:ea typeface="微软雅黑" panose="020B0503020204020204" pitchFamily="34" charset="-122"/>
          <a:cs typeface="Arial" panose="020B0604020202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a:xfrm>
            <a:off x="628650" y="365125"/>
            <a:ext cx="7886700" cy="1325563"/>
          </a:xfrm>
          <a:prstGeom prst="rect">
            <a:avLst/>
          </a:prstGeom>
          <a:noFill/>
          <a:ln w="9525">
            <a:noFill/>
          </a:ln>
        </p:spPr>
        <p:txBody>
          <a:bodyPr anchor="ctr"/>
          <a:lstStyle/>
          <a:p>
            <a:pPr lvl="0"/>
            <a:r>
              <a:rPr lang="zh-CN" altLang="en-US" dirty="0"/>
              <a:t>单击此处编辑母版标题样式</a:t>
            </a:r>
            <a:endParaRPr lang="en-US" altLang="zh-CN" dirty="0"/>
          </a:p>
        </p:txBody>
      </p:sp>
      <p:sp>
        <p:nvSpPr>
          <p:cNvPr id="2051" name="Text Placeholder 2"/>
          <p:cNvSpPr>
            <a:spLocks noGrp="1"/>
          </p:cNvSpPr>
          <p:nvPr>
            <p:ph type="body" idx="1"/>
          </p:nvPr>
        </p:nvSpPr>
        <p:spPr>
          <a:xfrm>
            <a:off x="628650" y="1825625"/>
            <a:ext cx="78867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E378991-8ED4-4C1B-BCE3-1279C81910BB}" type="slidenum">
              <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3.jpeg"/><Relationship Id="rId7" Type="http://schemas.openxmlformats.org/officeDocument/2006/relationships/oleObject" Target="../embeddings/oleObject6.bin"/><Relationship Id="rId12" Type="http://schemas.openxmlformats.org/officeDocument/2006/relationships/image" Target="../media/image32.wmf"/><Relationship Id="rId2" Type="http://schemas.openxmlformats.org/officeDocument/2006/relationships/slideLayout" Target="../slideLayouts/slideLayout9.xml"/><Relationship Id="rId1" Type="http://schemas.openxmlformats.org/officeDocument/2006/relationships/vmlDrawing" Target="../drawings/vmlDrawing3.vml"/><Relationship Id="rId6" Type="http://schemas.openxmlformats.org/officeDocument/2006/relationships/image" Target="../media/image29.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31.wmf"/><Relationship Id="rId4" Type="http://schemas.openxmlformats.org/officeDocument/2006/relationships/image" Target="../media/image33.png"/><Relationship Id="rId9"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jpe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jpeg"/><Relationship Id="rId7" Type="http://schemas.openxmlformats.org/officeDocument/2006/relationships/oleObject" Target="../embeddings/oleObject9.bin"/><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image" Target="../media/image39.png"/><Relationship Id="rId5" Type="http://schemas.openxmlformats.org/officeDocument/2006/relationships/image" Target="../media/image37.emf"/><Relationship Id="rId4" Type="http://schemas.openxmlformats.org/officeDocument/2006/relationships/package" Target="../embeddings/Microsoft_Visio___2.vsdx"/></Relationships>
</file>

<file path=ppt/slides/_rels/slide15.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13.bin"/><Relationship Id="rId3" Type="http://schemas.openxmlformats.org/officeDocument/2006/relationships/slideLayout" Target="../slideLayouts/slideLayout9.xml"/><Relationship Id="rId7" Type="http://schemas.openxmlformats.org/officeDocument/2006/relationships/oleObject" Target="../embeddings/oleObject10.bin"/><Relationship Id="rId12" Type="http://schemas.openxmlformats.org/officeDocument/2006/relationships/image" Target="../media/image43.wmf"/><Relationship Id="rId2" Type="http://schemas.openxmlformats.org/officeDocument/2006/relationships/tags" Target="../tags/tag2.xml"/><Relationship Id="rId1" Type="http://schemas.openxmlformats.org/officeDocument/2006/relationships/vmlDrawing" Target="../drawings/vmlDrawing5.vml"/><Relationship Id="rId6" Type="http://schemas.openxmlformats.org/officeDocument/2006/relationships/image" Target="../media/image40.emf"/><Relationship Id="rId11" Type="http://schemas.openxmlformats.org/officeDocument/2006/relationships/oleObject" Target="../embeddings/oleObject12.bin"/><Relationship Id="rId5" Type="http://schemas.openxmlformats.org/officeDocument/2006/relationships/package" Target="../embeddings/Microsoft_Visio___3.vsdx"/><Relationship Id="rId10" Type="http://schemas.openxmlformats.org/officeDocument/2006/relationships/image" Target="../media/image42.wmf"/><Relationship Id="rId4" Type="http://schemas.openxmlformats.org/officeDocument/2006/relationships/image" Target="../media/image3.jpeg"/><Relationship Id="rId9" Type="http://schemas.openxmlformats.org/officeDocument/2006/relationships/oleObject" Target="../embeddings/oleObject11.bin"/><Relationship Id="rId14" Type="http://schemas.openxmlformats.org/officeDocument/2006/relationships/image" Target="../media/image44.wmf"/></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jpe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jpeg"/><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1.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3.jpeg"/><Relationship Id="rId1" Type="http://schemas.openxmlformats.org/officeDocument/2006/relationships/slideLayout" Target="../slideLayouts/slideLayout9.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0.png"/><Relationship Id="rId9" Type="http://schemas.openxmlformats.org/officeDocument/2006/relationships/image" Target="../media/image56.png"/><Relationship Id="rId14" Type="http://schemas.openxmlformats.org/officeDocument/2006/relationships/image" Target="../media/image61.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jpeg"/><Relationship Id="rId1" Type="http://schemas.openxmlformats.org/officeDocument/2006/relationships/slideLayout" Target="../slideLayouts/slideLayout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9.xml"/><Relationship Id="rId1" Type="http://schemas.openxmlformats.org/officeDocument/2006/relationships/vmlDrawing" Target="../drawings/vmlDrawing6.vml"/><Relationship Id="rId6" Type="http://schemas.openxmlformats.org/officeDocument/2006/relationships/image" Target="../media/image68.wmf"/><Relationship Id="rId5" Type="http://schemas.openxmlformats.org/officeDocument/2006/relationships/oleObject" Target="../embeddings/oleObject14.bin"/><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jpeg"/><Relationship Id="rId1" Type="http://schemas.openxmlformats.org/officeDocument/2006/relationships/slideLayout" Target="../slideLayouts/slideLayout9.xml"/><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72.wmf"/><Relationship Id="rId4" Type="http://schemas.openxmlformats.org/officeDocument/2006/relationships/oleObject" Target="../embeddings/oleObject15.bin"/></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3.png"/><Relationship Id="rId7" Type="http://schemas.openxmlformats.org/officeDocument/2006/relationships/image" Target="../media/image53.png"/><Relationship Id="rId2" Type="http://schemas.openxmlformats.org/officeDocument/2006/relationships/image" Target="../media/image3.jpeg"/><Relationship Id="rId1" Type="http://schemas.openxmlformats.org/officeDocument/2006/relationships/slideLayout" Target="../slideLayouts/slideLayout9.xml"/><Relationship Id="rId6" Type="http://schemas.openxmlformats.org/officeDocument/2006/relationships/image" Target="../media/image75.png"/><Relationship Id="rId11" Type="http://schemas.openxmlformats.org/officeDocument/2006/relationships/image" Target="../media/image79.png"/><Relationship Id="rId5" Type="http://schemas.openxmlformats.org/officeDocument/2006/relationships/image" Target="../media/image59.png"/><Relationship Id="rId10" Type="http://schemas.openxmlformats.org/officeDocument/2006/relationships/image" Target="../media/image78.png"/><Relationship Id="rId4" Type="http://schemas.openxmlformats.org/officeDocument/2006/relationships/image" Target="../media/image74.png"/><Relationship Id="rId9" Type="http://schemas.openxmlformats.org/officeDocument/2006/relationships/image" Target="../media/image77.png"/></Relationships>
</file>

<file path=ppt/slides/_rels/slide2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3.jpeg"/><Relationship Id="rId7" Type="http://schemas.openxmlformats.org/officeDocument/2006/relationships/image" Target="../media/image83.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jpeg"/><Relationship Id="rId1" Type="http://schemas.openxmlformats.org/officeDocument/2006/relationships/slideLayout" Target="../slideLayouts/slideLayout9.xml"/><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3.jpeg"/><Relationship Id="rId1" Type="http://schemas.openxmlformats.org/officeDocument/2006/relationships/slideLayout" Target="../slideLayouts/slideLayout9.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3.jpeg"/><Relationship Id="rId1" Type="http://schemas.openxmlformats.org/officeDocument/2006/relationships/slideLayout" Target="../slideLayouts/slideLayout9.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jpeg"/><Relationship Id="rId1" Type="http://schemas.openxmlformats.org/officeDocument/2006/relationships/slideLayout" Target="../slideLayouts/slideLayout9.xml"/><Relationship Id="rId5" Type="http://schemas.openxmlformats.org/officeDocument/2006/relationships/image" Target="../media/image101.png"/><Relationship Id="rId4" Type="http://schemas.openxmlformats.org/officeDocument/2006/relationships/image" Target="../media/image100.png"/></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package" Target="../embeddings/Microsoft_Visio___1.vsdx"/><Relationship Id="rId3" Type="http://schemas.openxmlformats.org/officeDocument/2006/relationships/slideLayout" Target="../slideLayouts/slideLayout9.xml"/><Relationship Id="rId7" Type="http://schemas.openxmlformats.org/officeDocument/2006/relationships/image" Target="../media/image8.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11.png"/><Relationship Id="rId4" Type="http://schemas.openxmlformats.org/officeDocument/2006/relationships/image" Target="../media/image3.jpeg"/><Relationship Id="rId9"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3.emf"/><Relationship Id="rId3" Type="http://schemas.openxmlformats.org/officeDocument/2006/relationships/image" Target="../media/image3.jpeg"/><Relationship Id="rId7" Type="http://schemas.openxmlformats.org/officeDocument/2006/relationships/image" Target="../media/image19.emf"/><Relationship Id="rId12" Type="http://schemas.openxmlformats.org/officeDocument/2006/relationships/image" Target="../media/image22.emf"/><Relationship Id="rId2" Type="http://schemas.openxmlformats.org/officeDocument/2006/relationships/slideLayout" Target="../slideLayouts/slideLayout9.xml"/><Relationship Id="rId16" Type="http://schemas.openxmlformats.org/officeDocument/2006/relationships/image" Target="../media/image17.wmf"/><Relationship Id="rId1" Type="http://schemas.openxmlformats.org/officeDocument/2006/relationships/vmlDrawing" Target="../drawings/vmlDrawing2.vml"/><Relationship Id="rId6" Type="http://schemas.openxmlformats.org/officeDocument/2006/relationships/image" Target="../media/image18.emf"/><Relationship Id="rId11" Type="http://schemas.openxmlformats.org/officeDocument/2006/relationships/image" Target="../media/image16.wmf"/><Relationship Id="rId5" Type="http://schemas.openxmlformats.org/officeDocument/2006/relationships/image" Target="../media/image15.wmf"/><Relationship Id="rId15" Type="http://schemas.openxmlformats.org/officeDocument/2006/relationships/oleObject" Target="../embeddings/oleObject4.bin"/><Relationship Id="rId10" Type="http://schemas.openxmlformats.org/officeDocument/2006/relationships/oleObject" Target="../embeddings/oleObject3.bin"/><Relationship Id="rId4" Type="http://schemas.openxmlformats.org/officeDocument/2006/relationships/oleObject" Target="../embeddings/oleObject2.bin"/><Relationship Id="rId9" Type="http://schemas.openxmlformats.org/officeDocument/2006/relationships/image" Target="../media/image21.emf"/><Relationship Id="rId14" Type="http://schemas.openxmlformats.org/officeDocument/2006/relationships/image" Target="../media/image24.emf"/></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9.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352800" y="4646613"/>
            <a:ext cx="1944688" cy="115888"/>
          </a:xfrm>
          <a:prstGeom prst="rect">
            <a:avLst/>
          </a:prstGeom>
          <a:solidFill>
            <a:srgbClr val="CCFF66"/>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a:off x="4473575" y="4645025"/>
            <a:ext cx="1944688" cy="117475"/>
          </a:xfrm>
          <a:prstGeom prst="rect">
            <a:avLst/>
          </a:prstGeom>
          <a:solidFill>
            <a:srgbClr val="CCFFCC"/>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5835650" y="4645025"/>
            <a:ext cx="1946275" cy="117475"/>
          </a:xfrm>
          <a:prstGeom prst="rect">
            <a:avLst/>
          </a:prstGeom>
          <a:solidFill>
            <a:srgbClr val="66CCFF"/>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2293" name="图片 3"/>
          <p:cNvPicPr>
            <a:picLocks noChangeAspect="1"/>
          </p:cNvPicPr>
          <p:nvPr/>
        </p:nvPicPr>
        <p:blipFill>
          <a:blip r:embed="rId2"/>
          <a:stretch>
            <a:fillRect/>
          </a:stretch>
        </p:blipFill>
        <p:spPr>
          <a:xfrm>
            <a:off x="280988" y="393700"/>
            <a:ext cx="3956050" cy="889000"/>
          </a:xfrm>
          <a:prstGeom prst="rect">
            <a:avLst/>
          </a:prstGeom>
          <a:noFill/>
          <a:ln w="9525">
            <a:noFill/>
          </a:ln>
        </p:spPr>
      </p:pic>
      <p:sp>
        <p:nvSpPr>
          <p:cNvPr id="5" name="矩形 4"/>
          <p:cNvSpPr/>
          <p:nvPr/>
        </p:nvSpPr>
        <p:spPr>
          <a:xfrm>
            <a:off x="0" y="1668463"/>
            <a:ext cx="9144000" cy="29765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5683" tIns="42842" rIns="85683" bIns="42842"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4400" b="0" i="0" u="none" strike="noStrike" kern="1200" cap="none" spc="0" normalizeH="0" baseline="0" noProof="0" dirty="0">
                <a:ln>
                  <a:noFill/>
                </a:ln>
                <a:solidFill>
                  <a:schemeClr val="lt1"/>
                </a:solidFill>
                <a:effectLst/>
                <a:uLnTx/>
                <a:uFillTx/>
                <a:latin typeface="+mn-lt"/>
                <a:ea typeface="+mn-ea"/>
                <a:cs typeface="+mn-cs"/>
              </a:rPr>
              <a:t>基于深度学习的工业机械手</a:t>
            </a:r>
            <a:endParaRPr kumimoji="0" lang="en-US" altLang="zh-CN" sz="4400" b="0" i="0" u="none" strike="noStrike" kern="1200" cap="none" spc="0" normalizeH="0" baseline="0" noProof="0" dirty="0">
              <a:ln>
                <a:noFill/>
              </a:ln>
              <a:solidFill>
                <a:schemeClr val="lt1"/>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4400" b="0" i="0" u="none" strike="noStrike" kern="1200" cap="none" spc="0" normalizeH="0" baseline="0" noProof="0" dirty="0">
                <a:ln>
                  <a:noFill/>
                </a:ln>
                <a:solidFill>
                  <a:schemeClr val="lt1"/>
                </a:solidFill>
                <a:effectLst/>
                <a:uLnTx/>
                <a:uFillTx/>
                <a:latin typeface="+mn-lt"/>
                <a:ea typeface="+mn-ea"/>
                <a:cs typeface="+mn-cs"/>
              </a:rPr>
              <a:t>抓取检测方法研究</a:t>
            </a:r>
            <a:endParaRPr kumimoji="0" lang="zh-CN" altLang="en-US" sz="4125" b="1" i="0" u="none" strike="noStrike" kern="1200" cap="none" spc="0" normalizeH="0" baseline="0" noProof="0" dirty="0">
              <a:ln>
                <a:noFill/>
              </a:ln>
              <a:solidFill>
                <a:schemeClr val="lt1"/>
              </a:solidFill>
              <a:effectLst/>
              <a:uLnTx/>
              <a:uFillTx/>
              <a:latin typeface="+mn-lt"/>
              <a:ea typeface="+mn-ea"/>
              <a:cs typeface="+mn-cs"/>
            </a:endParaRPr>
          </a:p>
        </p:txBody>
      </p:sp>
      <p:sp>
        <p:nvSpPr>
          <p:cNvPr id="7" name="矩形 6"/>
          <p:cNvSpPr/>
          <p:nvPr/>
        </p:nvSpPr>
        <p:spPr>
          <a:xfrm>
            <a:off x="7199313" y="4645025"/>
            <a:ext cx="1944688" cy="117475"/>
          </a:xfrm>
          <a:prstGeom prst="rect">
            <a:avLst/>
          </a:prstGeom>
          <a:solidFill>
            <a:srgbClr val="0066FF"/>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等腰三角形 10"/>
          <p:cNvSpPr/>
          <p:nvPr/>
        </p:nvSpPr>
        <p:spPr>
          <a:xfrm flipV="1">
            <a:off x="8955088" y="4762500"/>
            <a:ext cx="188913" cy="1778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5683" tIns="42842" rIns="85683" bIns="42842"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lt1"/>
              </a:solidFill>
              <a:effectLst/>
              <a:uLnTx/>
              <a:uFillTx/>
              <a:latin typeface="+mn-lt"/>
              <a:ea typeface="+mn-ea"/>
              <a:cs typeface="+mn-cs"/>
            </a:endParaRPr>
          </a:p>
        </p:txBody>
      </p:sp>
      <p:grpSp>
        <p:nvGrpSpPr>
          <p:cNvPr id="12297" name="组合 11"/>
          <p:cNvGrpSpPr/>
          <p:nvPr/>
        </p:nvGrpSpPr>
        <p:grpSpPr>
          <a:xfrm>
            <a:off x="5829300" y="5075238"/>
            <a:ext cx="442913" cy="442912"/>
            <a:chOff x="3954830" y="5669476"/>
            <a:chExt cx="552450" cy="552450"/>
          </a:xfrm>
        </p:grpSpPr>
        <p:sp>
          <p:nvSpPr>
            <p:cNvPr id="13" name="椭圆 12"/>
            <p:cNvSpPr/>
            <p:nvPr/>
          </p:nvSpPr>
          <p:spPr>
            <a:xfrm>
              <a:off x="3954830" y="5669476"/>
              <a:ext cx="552450" cy="5524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4" name="组合 13"/>
            <p:cNvGrpSpPr/>
            <p:nvPr/>
          </p:nvGrpSpPr>
          <p:grpSpPr>
            <a:xfrm>
              <a:off x="4081088" y="5784382"/>
              <a:ext cx="299934" cy="322638"/>
              <a:chOff x="1574801" y="1125538"/>
              <a:chExt cx="2894012" cy="3113087"/>
            </a:xfrm>
            <a:solidFill>
              <a:schemeClr val="bg1"/>
            </a:solidFill>
          </p:grpSpPr>
          <p:sp>
            <p:nvSpPr>
              <p:cNvPr id="15" name="Freeform 5"/>
              <p:cNvSpPr>
                <a:spLocks noEditPoints="1"/>
              </p:cNvSpPr>
              <p:nvPr/>
            </p:nvSpPr>
            <p:spPr bwMode="auto">
              <a:xfrm>
                <a:off x="2524125" y="3284538"/>
                <a:ext cx="288925" cy="287337"/>
              </a:xfrm>
              <a:custGeom>
                <a:avLst/>
                <a:gdLst>
                  <a:gd name="T0" fmla="*/ 0 w 264"/>
                  <a:gd name="T1" fmla="*/ 132 h 264"/>
                  <a:gd name="T2" fmla="*/ 39 w 264"/>
                  <a:gd name="T3" fmla="*/ 226 h 264"/>
                  <a:gd name="T4" fmla="*/ 132 w 264"/>
                  <a:gd name="T5" fmla="*/ 264 h 264"/>
                  <a:gd name="T6" fmla="*/ 226 w 264"/>
                  <a:gd name="T7" fmla="*/ 226 h 264"/>
                  <a:gd name="T8" fmla="*/ 264 w 264"/>
                  <a:gd name="T9" fmla="*/ 132 h 264"/>
                  <a:gd name="T10" fmla="*/ 226 w 264"/>
                  <a:gd name="T11" fmla="*/ 39 h 264"/>
                  <a:gd name="T12" fmla="*/ 132 w 264"/>
                  <a:gd name="T13" fmla="*/ 0 h 264"/>
                  <a:gd name="T14" fmla="*/ 39 w 264"/>
                  <a:gd name="T15" fmla="*/ 39 h 264"/>
                  <a:gd name="T16" fmla="*/ 0 w 264"/>
                  <a:gd name="T17" fmla="*/ 132 h 264"/>
                  <a:gd name="T18" fmla="*/ 0 w 264"/>
                  <a:gd name="T19" fmla="*/ 132 h 264"/>
                  <a:gd name="T20" fmla="*/ 0 w 264"/>
                  <a:gd name="T21" fmla="*/ 132 h 264"/>
                  <a:gd name="T22" fmla="*/ 0 w 264"/>
                  <a:gd name="T23" fmla="*/ 13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264">
                    <a:moveTo>
                      <a:pt x="0" y="132"/>
                    </a:moveTo>
                    <a:cubicBezTo>
                      <a:pt x="0" y="167"/>
                      <a:pt x="14" y="201"/>
                      <a:pt x="39" y="226"/>
                    </a:cubicBezTo>
                    <a:cubicBezTo>
                      <a:pt x="63" y="250"/>
                      <a:pt x="98" y="264"/>
                      <a:pt x="132" y="264"/>
                    </a:cubicBezTo>
                    <a:cubicBezTo>
                      <a:pt x="167" y="264"/>
                      <a:pt x="201" y="250"/>
                      <a:pt x="226" y="226"/>
                    </a:cubicBezTo>
                    <a:cubicBezTo>
                      <a:pt x="250" y="201"/>
                      <a:pt x="264" y="167"/>
                      <a:pt x="264" y="132"/>
                    </a:cubicBezTo>
                    <a:cubicBezTo>
                      <a:pt x="264" y="98"/>
                      <a:pt x="250" y="63"/>
                      <a:pt x="226" y="39"/>
                    </a:cubicBezTo>
                    <a:cubicBezTo>
                      <a:pt x="201" y="14"/>
                      <a:pt x="167" y="0"/>
                      <a:pt x="132" y="0"/>
                    </a:cubicBezTo>
                    <a:cubicBezTo>
                      <a:pt x="98" y="0"/>
                      <a:pt x="63" y="14"/>
                      <a:pt x="39" y="39"/>
                    </a:cubicBezTo>
                    <a:cubicBezTo>
                      <a:pt x="14" y="63"/>
                      <a:pt x="0" y="98"/>
                      <a:pt x="0" y="132"/>
                    </a:cubicBezTo>
                    <a:cubicBezTo>
                      <a:pt x="0" y="132"/>
                      <a:pt x="0" y="132"/>
                      <a:pt x="0" y="132"/>
                    </a:cubicBezTo>
                    <a:moveTo>
                      <a:pt x="0" y="132"/>
                    </a:moveTo>
                    <a:cubicBezTo>
                      <a:pt x="0" y="132"/>
                      <a:pt x="0" y="132"/>
                      <a:pt x="0" y="13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Freeform 6"/>
              <p:cNvSpPr>
                <a:spLocks noEditPoints="1"/>
              </p:cNvSpPr>
              <p:nvPr/>
            </p:nvSpPr>
            <p:spPr bwMode="auto">
              <a:xfrm>
                <a:off x="3230563" y="3284538"/>
                <a:ext cx="288925" cy="287337"/>
              </a:xfrm>
              <a:custGeom>
                <a:avLst/>
                <a:gdLst>
                  <a:gd name="T0" fmla="*/ 0 w 264"/>
                  <a:gd name="T1" fmla="*/ 132 h 264"/>
                  <a:gd name="T2" fmla="*/ 39 w 264"/>
                  <a:gd name="T3" fmla="*/ 226 h 264"/>
                  <a:gd name="T4" fmla="*/ 132 w 264"/>
                  <a:gd name="T5" fmla="*/ 264 h 264"/>
                  <a:gd name="T6" fmla="*/ 225 w 264"/>
                  <a:gd name="T7" fmla="*/ 226 h 264"/>
                  <a:gd name="T8" fmla="*/ 264 w 264"/>
                  <a:gd name="T9" fmla="*/ 132 h 264"/>
                  <a:gd name="T10" fmla="*/ 225 w 264"/>
                  <a:gd name="T11" fmla="*/ 39 h 264"/>
                  <a:gd name="T12" fmla="*/ 132 w 264"/>
                  <a:gd name="T13" fmla="*/ 0 h 264"/>
                  <a:gd name="T14" fmla="*/ 39 w 264"/>
                  <a:gd name="T15" fmla="*/ 39 h 264"/>
                  <a:gd name="T16" fmla="*/ 0 w 264"/>
                  <a:gd name="T17" fmla="*/ 132 h 264"/>
                  <a:gd name="T18" fmla="*/ 0 w 264"/>
                  <a:gd name="T19" fmla="*/ 132 h 264"/>
                  <a:gd name="T20" fmla="*/ 0 w 264"/>
                  <a:gd name="T21" fmla="*/ 132 h 264"/>
                  <a:gd name="T22" fmla="*/ 0 w 264"/>
                  <a:gd name="T23" fmla="*/ 13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264">
                    <a:moveTo>
                      <a:pt x="0" y="132"/>
                    </a:moveTo>
                    <a:cubicBezTo>
                      <a:pt x="0" y="167"/>
                      <a:pt x="14" y="201"/>
                      <a:pt x="39" y="226"/>
                    </a:cubicBezTo>
                    <a:cubicBezTo>
                      <a:pt x="63" y="250"/>
                      <a:pt x="97" y="264"/>
                      <a:pt x="132" y="264"/>
                    </a:cubicBezTo>
                    <a:cubicBezTo>
                      <a:pt x="167" y="264"/>
                      <a:pt x="201" y="250"/>
                      <a:pt x="225" y="226"/>
                    </a:cubicBezTo>
                    <a:cubicBezTo>
                      <a:pt x="250" y="201"/>
                      <a:pt x="264" y="167"/>
                      <a:pt x="264" y="132"/>
                    </a:cubicBezTo>
                    <a:cubicBezTo>
                      <a:pt x="264" y="98"/>
                      <a:pt x="250" y="63"/>
                      <a:pt x="225" y="39"/>
                    </a:cubicBezTo>
                    <a:cubicBezTo>
                      <a:pt x="201" y="14"/>
                      <a:pt x="167" y="0"/>
                      <a:pt x="132" y="0"/>
                    </a:cubicBezTo>
                    <a:cubicBezTo>
                      <a:pt x="97" y="0"/>
                      <a:pt x="63" y="14"/>
                      <a:pt x="39" y="39"/>
                    </a:cubicBezTo>
                    <a:cubicBezTo>
                      <a:pt x="14" y="63"/>
                      <a:pt x="0" y="98"/>
                      <a:pt x="0" y="132"/>
                    </a:cubicBezTo>
                    <a:cubicBezTo>
                      <a:pt x="0" y="132"/>
                      <a:pt x="0" y="132"/>
                      <a:pt x="0" y="132"/>
                    </a:cubicBezTo>
                    <a:moveTo>
                      <a:pt x="0" y="132"/>
                    </a:moveTo>
                    <a:cubicBezTo>
                      <a:pt x="0" y="132"/>
                      <a:pt x="0" y="132"/>
                      <a:pt x="0" y="13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7" name="Freeform 7"/>
              <p:cNvSpPr>
                <a:spLocks noEditPoints="1"/>
              </p:cNvSpPr>
              <p:nvPr/>
            </p:nvSpPr>
            <p:spPr bwMode="auto">
              <a:xfrm>
                <a:off x="1574801" y="1125538"/>
                <a:ext cx="2894012" cy="1349375"/>
              </a:xfrm>
              <a:custGeom>
                <a:avLst/>
                <a:gdLst>
                  <a:gd name="T0" fmla="*/ 2649 w 2649"/>
                  <a:gd name="T1" fmla="*/ 599 h 1236"/>
                  <a:gd name="T2" fmla="*/ 1324 w 2649"/>
                  <a:gd name="T3" fmla="*/ 0 h 1236"/>
                  <a:gd name="T4" fmla="*/ 0 w 2649"/>
                  <a:gd name="T5" fmla="*/ 599 h 1236"/>
                  <a:gd name="T6" fmla="*/ 1324 w 2649"/>
                  <a:gd name="T7" fmla="*/ 1199 h 1236"/>
                  <a:gd name="T8" fmla="*/ 2495 w 2649"/>
                  <a:gd name="T9" fmla="*/ 667 h 1236"/>
                  <a:gd name="T10" fmla="*/ 2436 w 2649"/>
                  <a:gd name="T11" fmla="*/ 1236 h 1236"/>
                  <a:gd name="T12" fmla="*/ 2519 w 2649"/>
                  <a:gd name="T13" fmla="*/ 1236 h 1236"/>
                  <a:gd name="T14" fmla="*/ 2603 w 2649"/>
                  <a:gd name="T15" fmla="*/ 1236 h 1236"/>
                  <a:gd name="T16" fmla="*/ 2543 w 2649"/>
                  <a:gd name="T17" fmla="*/ 645 h 1236"/>
                  <a:gd name="T18" fmla="*/ 2649 w 2649"/>
                  <a:gd name="T19" fmla="*/ 599 h 1236"/>
                  <a:gd name="T20" fmla="*/ 2649 w 2649"/>
                  <a:gd name="T21" fmla="*/ 599 h 1236"/>
                  <a:gd name="T22" fmla="*/ 2649 w 2649"/>
                  <a:gd name="T23" fmla="*/ 599 h 1236"/>
                  <a:gd name="T24" fmla="*/ 2649 w 2649"/>
                  <a:gd name="T25" fmla="*/ 599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49" h="1236">
                    <a:moveTo>
                      <a:pt x="2649" y="599"/>
                    </a:moveTo>
                    <a:cubicBezTo>
                      <a:pt x="1324" y="0"/>
                      <a:pt x="1324" y="0"/>
                      <a:pt x="1324" y="0"/>
                    </a:cubicBezTo>
                    <a:cubicBezTo>
                      <a:pt x="0" y="599"/>
                      <a:pt x="0" y="599"/>
                      <a:pt x="0" y="599"/>
                    </a:cubicBezTo>
                    <a:cubicBezTo>
                      <a:pt x="1324" y="1199"/>
                      <a:pt x="1324" y="1199"/>
                      <a:pt x="1324" y="1199"/>
                    </a:cubicBezTo>
                    <a:cubicBezTo>
                      <a:pt x="2495" y="667"/>
                      <a:pt x="2495" y="667"/>
                      <a:pt x="2495" y="667"/>
                    </a:cubicBezTo>
                    <a:cubicBezTo>
                      <a:pt x="2490" y="924"/>
                      <a:pt x="2456" y="1209"/>
                      <a:pt x="2436" y="1236"/>
                    </a:cubicBezTo>
                    <a:cubicBezTo>
                      <a:pt x="2519" y="1236"/>
                      <a:pt x="2519" y="1236"/>
                      <a:pt x="2519" y="1236"/>
                    </a:cubicBezTo>
                    <a:cubicBezTo>
                      <a:pt x="2603" y="1236"/>
                      <a:pt x="2603" y="1236"/>
                      <a:pt x="2603" y="1236"/>
                    </a:cubicBezTo>
                    <a:cubicBezTo>
                      <a:pt x="2582" y="1209"/>
                      <a:pt x="2547" y="908"/>
                      <a:pt x="2543" y="645"/>
                    </a:cubicBezTo>
                    <a:cubicBezTo>
                      <a:pt x="2649" y="599"/>
                      <a:pt x="2649" y="599"/>
                      <a:pt x="2649" y="599"/>
                    </a:cubicBezTo>
                    <a:cubicBezTo>
                      <a:pt x="2649" y="599"/>
                      <a:pt x="2649" y="599"/>
                      <a:pt x="2649" y="599"/>
                    </a:cubicBezTo>
                    <a:moveTo>
                      <a:pt x="2649" y="599"/>
                    </a:moveTo>
                    <a:cubicBezTo>
                      <a:pt x="2649" y="599"/>
                      <a:pt x="2649" y="599"/>
                      <a:pt x="2649" y="59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 name="Freeform 8"/>
              <p:cNvSpPr>
                <a:spLocks noEditPoints="1"/>
              </p:cNvSpPr>
              <p:nvPr/>
            </p:nvSpPr>
            <p:spPr bwMode="auto">
              <a:xfrm>
                <a:off x="1787525" y="2146300"/>
                <a:ext cx="2470150" cy="2092325"/>
              </a:xfrm>
              <a:custGeom>
                <a:avLst/>
                <a:gdLst>
                  <a:gd name="T0" fmla="*/ 1130 w 2261"/>
                  <a:gd name="T1" fmla="*/ 392 h 1918"/>
                  <a:gd name="T2" fmla="*/ 313 w 2261"/>
                  <a:gd name="T3" fmla="*/ 9 h 1918"/>
                  <a:gd name="T4" fmla="*/ 0 w 2261"/>
                  <a:gd name="T5" fmla="*/ 788 h 1918"/>
                  <a:gd name="T6" fmla="*/ 1130 w 2261"/>
                  <a:gd name="T7" fmla="*/ 1918 h 1918"/>
                  <a:gd name="T8" fmla="*/ 2261 w 2261"/>
                  <a:gd name="T9" fmla="*/ 788 h 1918"/>
                  <a:gd name="T10" fmla="*/ 1939 w 2261"/>
                  <a:gd name="T11" fmla="*/ 0 h 1918"/>
                  <a:gd name="T12" fmla="*/ 1130 w 2261"/>
                  <a:gd name="T13" fmla="*/ 392 h 1918"/>
                  <a:gd name="T14" fmla="*/ 1130 w 2261"/>
                  <a:gd name="T15" fmla="*/ 392 h 1918"/>
                  <a:gd name="T16" fmla="*/ 2084 w 2261"/>
                  <a:gd name="T17" fmla="*/ 782 h 1918"/>
                  <a:gd name="T18" fmla="*/ 2084 w 2261"/>
                  <a:gd name="T19" fmla="*/ 788 h 1918"/>
                  <a:gd name="T20" fmla="*/ 1130 w 2261"/>
                  <a:gd name="T21" fmla="*/ 1742 h 1918"/>
                  <a:gd name="T22" fmla="*/ 177 w 2261"/>
                  <a:gd name="T23" fmla="*/ 821 h 1918"/>
                  <a:gd name="T24" fmla="*/ 189 w 2261"/>
                  <a:gd name="T25" fmla="*/ 837 h 1918"/>
                  <a:gd name="T26" fmla="*/ 1115 w 2261"/>
                  <a:gd name="T27" fmla="*/ 767 h 1918"/>
                  <a:gd name="T28" fmla="*/ 1247 w 2261"/>
                  <a:gd name="T29" fmla="*/ 649 h 1918"/>
                  <a:gd name="T30" fmla="*/ 1094 w 2261"/>
                  <a:gd name="T31" fmla="*/ 1043 h 1918"/>
                  <a:gd name="T32" fmla="*/ 1398 w 2261"/>
                  <a:gd name="T33" fmla="*/ 695 h 1918"/>
                  <a:gd name="T34" fmla="*/ 2060 w 2261"/>
                  <a:gd name="T35" fmla="*/ 811 h 1918"/>
                  <a:gd name="T36" fmla="*/ 2084 w 2261"/>
                  <a:gd name="T37" fmla="*/ 782 h 1918"/>
                  <a:gd name="T38" fmla="*/ 2084 w 2261"/>
                  <a:gd name="T39" fmla="*/ 782 h 1918"/>
                  <a:gd name="T40" fmla="*/ 2084 w 2261"/>
                  <a:gd name="T41" fmla="*/ 782 h 1918"/>
                  <a:gd name="T42" fmla="*/ 2084 w 2261"/>
                  <a:gd name="T43" fmla="*/ 782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61" h="1918">
                    <a:moveTo>
                      <a:pt x="1130" y="392"/>
                    </a:moveTo>
                    <a:cubicBezTo>
                      <a:pt x="313" y="9"/>
                      <a:pt x="313" y="9"/>
                      <a:pt x="313" y="9"/>
                    </a:cubicBezTo>
                    <a:cubicBezTo>
                      <a:pt x="120" y="212"/>
                      <a:pt x="0" y="486"/>
                      <a:pt x="0" y="788"/>
                    </a:cubicBezTo>
                    <a:cubicBezTo>
                      <a:pt x="0" y="1411"/>
                      <a:pt x="507" y="1918"/>
                      <a:pt x="1130" y="1918"/>
                    </a:cubicBezTo>
                    <a:cubicBezTo>
                      <a:pt x="1754" y="1918"/>
                      <a:pt x="2261" y="1411"/>
                      <a:pt x="2261" y="788"/>
                    </a:cubicBezTo>
                    <a:cubicBezTo>
                      <a:pt x="2261" y="482"/>
                      <a:pt x="2137" y="204"/>
                      <a:pt x="1939" y="0"/>
                    </a:cubicBezTo>
                    <a:cubicBezTo>
                      <a:pt x="1130" y="392"/>
                      <a:pt x="1130" y="392"/>
                      <a:pt x="1130" y="392"/>
                    </a:cubicBezTo>
                    <a:cubicBezTo>
                      <a:pt x="1130" y="392"/>
                      <a:pt x="1130" y="392"/>
                      <a:pt x="1130" y="392"/>
                    </a:cubicBezTo>
                    <a:moveTo>
                      <a:pt x="2084" y="782"/>
                    </a:moveTo>
                    <a:cubicBezTo>
                      <a:pt x="2084" y="784"/>
                      <a:pt x="2084" y="786"/>
                      <a:pt x="2084" y="788"/>
                    </a:cubicBezTo>
                    <a:cubicBezTo>
                      <a:pt x="2084" y="1314"/>
                      <a:pt x="1656" y="1742"/>
                      <a:pt x="1130" y="1742"/>
                    </a:cubicBezTo>
                    <a:cubicBezTo>
                      <a:pt x="616" y="1742"/>
                      <a:pt x="195" y="1332"/>
                      <a:pt x="177" y="821"/>
                    </a:cubicBezTo>
                    <a:cubicBezTo>
                      <a:pt x="181" y="826"/>
                      <a:pt x="185" y="832"/>
                      <a:pt x="189" y="837"/>
                    </a:cubicBezTo>
                    <a:cubicBezTo>
                      <a:pt x="358" y="1059"/>
                      <a:pt x="773" y="1028"/>
                      <a:pt x="1115" y="767"/>
                    </a:cubicBezTo>
                    <a:cubicBezTo>
                      <a:pt x="1163" y="730"/>
                      <a:pt x="1207" y="690"/>
                      <a:pt x="1247" y="649"/>
                    </a:cubicBezTo>
                    <a:cubicBezTo>
                      <a:pt x="1242" y="834"/>
                      <a:pt x="1210" y="951"/>
                      <a:pt x="1094" y="1043"/>
                    </a:cubicBezTo>
                    <a:cubicBezTo>
                      <a:pt x="1251" y="974"/>
                      <a:pt x="1343" y="834"/>
                      <a:pt x="1398" y="695"/>
                    </a:cubicBezTo>
                    <a:cubicBezTo>
                      <a:pt x="1626" y="902"/>
                      <a:pt x="1917" y="956"/>
                      <a:pt x="2060" y="811"/>
                    </a:cubicBezTo>
                    <a:cubicBezTo>
                      <a:pt x="2069" y="802"/>
                      <a:pt x="2077" y="792"/>
                      <a:pt x="2084" y="782"/>
                    </a:cubicBezTo>
                    <a:cubicBezTo>
                      <a:pt x="2084" y="782"/>
                      <a:pt x="2084" y="782"/>
                      <a:pt x="2084" y="782"/>
                    </a:cubicBezTo>
                    <a:moveTo>
                      <a:pt x="2084" y="782"/>
                    </a:moveTo>
                    <a:cubicBezTo>
                      <a:pt x="2084" y="782"/>
                      <a:pt x="2084" y="782"/>
                      <a:pt x="2084" y="78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grpSp>
        <p:nvGrpSpPr>
          <p:cNvPr id="12298" name="组合 18"/>
          <p:cNvGrpSpPr/>
          <p:nvPr/>
        </p:nvGrpSpPr>
        <p:grpSpPr>
          <a:xfrm>
            <a:off x="5845175" y="5832475"/>
            <a:ext cx="442913" cy="442913"/>
            <a:chOff x="5853219" y="5669476"/>
            <a:chExt cx="552450" cy="552450"/>
          </a:xfrm>
        </p:grpSpPr>
        <p:sp>
          <p:nvSpPr>
            <p:cNvPr id="20" name="椭圆 19"/>
            <p:cNvSpPr/>
            <p:nvPr/>
          </p:nvSpPr>
          <p:spPr>
            <a:xfrm>
              <a:off x="5853219" y="5669476"/>
              <a:ext cx="552450" cy="5524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1" name="组合 20"/>
            <p:cNvGrpSpPr/>
            <p:nvPr/>
          </p:nvGrpSpPr>
          <p:grpSpPr>
            <a:xfrm>
              <a:off x="5967384" y="5780269"/>
              <a:ext cx="324120" cy="330864"/>
              <a:chOff x="5649913" y="2301875"/>
              <a:chExt cx="3127375" cy="3192463"/>
            </a:xfrm>
            <a:solidFill>
              <a:schemeClr val="bg1"/>
            </a:solidFill>
          </p:grpSpPr>
          <p:sp>
            <p:nvSpPr>
              <p:cNvPr id="22" name="Freeform 12"/>
              <p:cNvSpPr>
                <a:spLocks noEditPoints="1"/>
              </p:cNvSpPr>
              <p:nvPr/>
            </p:nvSpPr>
            <p:spPr bwMode="auto">
              <a:xfrm>
                <a:off x="6657975" y="3275013"/>
                <a:ext cx="1139825" cy="384175"/>
              </a:xfrm>
              <a:custGeom>
                <a:avLst/>
                <a:gdLst>
                  <a:gd name="T0" fmla="*/ 126 w 1039"/>
                  <a:gd name="T1" fmla="*/ 334 h 350"/>
                  <a:gd name="T2" fmla="*/ 46 w 1039"/>
                  <a:gd name="T3" fmla="*/ 187 h 350"/>
                  <a:gd name="T4" fmla="*/ 39 w 1039"/>
                  <a:gd name="T5" fmla="*/ 157 h 350"/>
                  <a:gd name="T6" fmla="*/ 37 w 1039"/>
                  <a:gd name="T7" fmla="*/ 150 h 350"/>
                  <a:gd name="T8" fmla="*/ 31 w 1039"/>
                  <a:gd name="T9" fmla="*/ 127 h 350"/>
                  <a:gd name="T10" fmla="*/ 1 w 1039"/>
                  <a:gd name="T11" fmla="*/ 87 h 350"/>
                  <a:gd name="T12" fmla="*/ 2 w 1039"/>
                  <a:gd name="T13" fmla="*/ 39 h 350"/>
                  <a:gd name="T14" fmla="*/ 11 w 1039"/>
                  <a:gd name="T15" fmla="*/ 21 h 350"/>
                  <a:gd name="T16" fmla="*/ 222 w 1039"/>
                  <a:gd name="T17" fmla="*/ 1 h 350"/>
                  <a:gd name="T18" fmla="*/ 373 w 1039"/>
                  <a:gd name="T19" fmla="*/ 14 h 350"/>
                  <a:gd name="T20" fmla="*/ 514 w 1039"/>
                  <a:gd name="T21" fmla="*/ 49 h 350"/>
                  <a:gd name="T22" fmla="*/ 381 w 1039"/>
                  <a:gd name="T23" fmla="*/ 307 h 350"/>
                  <a:gd name="T24" fmla="*/ 220 w 1039"/>
                  <a:gd name="T25" fmla="*/ 350 h 350"/>
                  <a:gd name="T26" fmla="*/ 225 w 1039"/>
                  <a:gd name="T27" fmla="*/ 329 h 350"/>
                  <a:gd name="T28" fmla="*/ 395 w 1039"/>
                  <a:gd name="T29" fmla="*/ 249 h 350"/>
                  <a:gd name="T30" fmla="*/ 431 w 1039"/>
                  <a:gd name="T31" fmla="*/ 71 h 350"/>
                  <a:gd name="T32" fmla="*/ 358 w 1039"/>
                  <a:gd name="T33" fmla="*/ 42 h 350"/>
                  <a:gd name="T34" fmla="*/ 238 w 1039"/>
                  <a:gd name="T35" fmla="*/ 31 h 350"/>
                  <a:gd name="T36" fmla="*/ 91 w 1039"/>
                  <a:gd name="T37" fmla="*/ 56 h 350"/>
                  <a:gd name="T38" fmla="*/ 80 w 1039"/>
                  <a:gd name="T39" fmla="*/ 111 h 350"/>
                  <a:gd name="T40" fmla="*/ 90 w 1039"/>
                  <a:gd name="T41" fmla="*/ 237 h 350"/>
                  <a:gd name="T42" fmla="*/ 148 w 1039"/>
                  <a:gd name="T43" fmla="*/ 322 h 350"/>
                  <a:gd name="T44" fmla="*/ 815 w 1039"/>
                  <a:gd name="T45" fmla="*/ 348 h 350"/>
                  <a:gd name="T46" fmla="*/ 609 w 1039"/>
                  <a:gd name="T47" fmla="*/ 254 h 350"/>
                  <a:gd name="T48" fmla="*/ 564 w 1039"/>
                  <a:gd name="T49" fmla="*/ 40 h 350"/>
                  <a:gd name="T50" fmla="*/ 699 w 1039"/>
                  <a:gd name="T51" fmla="*/ 6 h 350"/>
                  <a:gd name="T52" fmla="*/ 852 w 1039"/>
                  <a:gd name="T53" fmla="*/ 1 h 350"/>
                  <a:gd name="T54" fmla="*/ 1032 w 1039"/>
                  <a:gd name="T55" fmla="*/ 19 h 350"/>
                  <a:gd name="T56" fmla="*/ 1038 w 1039"/>
                  <a:gd name="T57" fmla="*/ 32 h 350"/>
                  <a:gd name="T58" fmla="*/ 1039 w 1039"/>
                  <a:gd name="T59" fmla="*/ 73 h 350"/>
                  <a:gd name="T60" fmla="*/ 1016 w 1039"/>
                  <a:gd name="T61" fmla="*/ 103 h 350"/>
                  <a:gd name="T62" fmla="*/ 990 w 1039"/>
                  <a:gd name="T63" fmla="*/ 205 h 350"/>
                  <a:gd name="T64" fmla="*/ 898 w 1039"/>
                  <a:gd name="T65" fmla="*/ 338 h 350"/>
                  <a:gd name="T66" fmla="*/ 784 w 1039"/>
                  <a:gd name="T67" fmla="*/ 30 h 350"/>
                  <a:gd name="T68" fmla="*/ 645 w 1039"/>
                  <a:gd name="T69" fmla="*/ 51 h 350"/>
                  <a:gd name="T70" fmla="*/ 601 w 1039"/>
                  <a:gd name="T71" fmla="*/ 116 h 350"/>
                  <a:gd name="T72" fmla="*/ 727 w 1039"/>
                  <a:gd name="T73" fmla="*/ 314 h 350"/>
                  <a:gd name="T74" fmla="*/ 877 w 1039"/>
                  <a:gd name="T75" fmla="*/ 317 h 350"/>
                  <a:gd name="T76" fmla="*/ 961 w 1039"/>
                  <a:gd name="T77" fmla="*/ 156 h 350"/>
                  <a:gd name="T78" fmla="*/ 960 w 1039"/>
                  <a:gd name="T79" fmla="*/ 113 h 350"/>
                  <a:gd name="T80" fmla="*/ 955 w 1039"/>
                  <a:gd name="T81" fmla="*/ 84 h 350"/>
                  <a:gd name="T82" fmla="*/ 911 w 1039"/>
                  <a:gd name="T83" fmla="*/ 45 h 350"/>
                  <a:gd name="T84" fmla="*/ 784 w 1039"/>
                  <a:gd name="T85" fmla="*/ 3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39" h="350">
                    <a:moveTo>
                      <a:pt x="220" y="350"/>
                    </a:moveTo>
                    <a:cubicBezTo>
                      <a:pt x="202" y="350"/>
                      <a:pt x="185" y="348"/>
                      <a:pt x="169" y="346"/>
                    </a:cubicBezTo>
                    <a:cubicBezTo>
                      <a:pt x="153" y="343"/>
                      <a:pt x="139" y="339"/>
                      <a:pt x="126" y="334"/>
                    </a:cubicBezTo>
                    <a:cubicBezTo>
                      <a:pt x="104" y="325"/>
                      <a:pt x="88" y="309"/>
                      <a:pt x="76" y="286"/>
                    </a:cubicBezTo>
                    <a:cubicBezTo>
                      <a:pt x="67" y="269"/>
                      <a:pt x="60" y="250"/>
                      <a:pt x="54" y="225"/>
                    </a:cubicBezTo>
                    <a:cubicBezTo>
                      <a:pt x="51" y="212"/>
                      <a:pt x="48" y="198"/>
                      <a:pt x="46" y="187"/>
                    </a:cubicBezTo>
                    <a:cubicBezTo>
                      <a:pt x="45" y="185"/>
                      <a:pt x="45" y="185"/>
                      <a:pt x="45" y="185"/>
                    </a:cubicBezTo>
                    <a:cubicBezTo>
                      <a:pt x="43" y="176"/>
                      <a:pt x="41" y="167"/>
                      <a:pt x="40" y="158"/>
                    </a:cubicBezTo>
                    <a:cubicBezTo>
                      <a:pt x="39" y="157"/>
                      <a:pt x="39" y="157"/>
                      <a:pt x="39" y="157"/>
                    </a:cubicBezTo>
                    <a:cubicBezTo>
                      <a:pt x="39" y="155"/>
                      <a:pt x="39" y="155"/>
                      <a:pt x="39" y="155"/>
                    </a:cubicBezTo>
                    <a:cubicBezTo>
                      <a:pt x="38" y="154"/>
                      <a:pt x="38" y="152"/>
                      <a:pt x="37" y="150"/>
                    </a:cubicBezTo>
                    <a:cubicBezTo>
                      <a:pt x="37" y="150"/>
                      <a:pt x="37" y="150"/>
                      <a:pt x="37" y="150"/>
                    </a:cubicBezTo>
                    <a:cubicBezTo>
                      <a:pt x="36" y="148"/>
                      <a:pt x="36" y="146"/>
                      <a:pt x="35" y="144"/>
                    </a:cubicBezTo>
                    <a:cubicBezTo>
                      <a:pt x="35" y="142"/>
                      <a:pt x="34" y="139"/>
                      <a:pt x="33" y="137"/>
                    </a:cubicBezTo>
                    <a:cubicBezTo>
                      <a:pt x="32" y="133"/>
                      <a:pt x="31" y="130"/>
                      <a:pt x="31" y="127"/>
                    </a:cubicBezTo>
                    <a:cubicBezTo>
                      <a:pt x="24" y="104"/>
                      <a:pt x="24" y="104"/>
                      <a:pt x="24" y="104"/>
                    </a:cubicBezTo>
                    <a:cubicBezTo>
                      <a:pt x="4" y="91"/>
                      <a:pt x="4" y="91"/>
                      <a:pt x="4" y="91"/>
                    </a:cubicBezTo>
                    <a:cubicBezTo>
                      <a:pt x="2" y="90"/>
                      <a:pt x="2" y="89"/>
                      <a:pt x="1" y="87"/>
                    </a:cubicBezTo>
                    <a:cubicBezTo>
                      <a:pt x="1" y="85"/>
                      <a:pt x="1" y="85"/>
                      <a:pt x="1" y="85"/>
                    </a:cubicBezTo>
                    <a:cubicBezTo>
                      <a:pt x="1" y="83"/>
                      <a:pt x="0" y="81"/>
                      <a:pt x="0" y="79"/>
                    </a:cubicBezTo>
                    <a:cubicBezTo>
                      <a:pt x="1" y="66"/>
                      <a:pt x="1" y="52"/>
                      <a:pt x="2" y="39"/>
                    </a:cubicBezTo>
                    <a:cubicBezTo>
                      <a:pt x="2" y="28"/>
                      <a:pt x="2" y="28"/>
                      <a:pt x="2" y="28"/>
                    </a:cubicBezTo>
                    <a:cubicBezTo>
                      <a:pt x="2" y="25"/>
                      <a:pt x="4" y="23"/>
                      <a:pt x="7" y="22"/>
                    </a:cubicBezTo>
                    <a:cubicBezTo>
                      <a:pt x="11" y="21"/>
                      <a:pt x="11" y="21"/>
                      <a:pt x="11" y="21"/>
                    </a:cubicBezTo>
                    <a:cubicBezTo>
                      <a:pt x="15" y="20"/>
                      <a:pt x="21" y="18"/>
                      <a:pt x="26" y="17"/>
                    </a:cubicBezTo>
                    <a:cubicBezTo>
                      <a:pt x="53" y="14"/>
                      <a:pt x="82" y="10"/>
                      <a:pt x="112" y="6"/>
                    </a:cubicBezTo>
                    <a:cubicBezTo>
                      <a:pt x="144" y="2"/>
                      <a:pt x="178" y="1"/>
                      <a:pt x="222" y="1"/>
                    </a:cubicBezTo>
                    <a:cubicBezTo>
                      <a:pt x="222" y="1"/>
                      <a:pt x="222" y="1"/>
                      <a:pt x="222" y="1"/>
                    </a:cubicBezTo>
                    <a:cubicBezTo>
                      <a:pt x="224" y="1"/>
                      <a:pt x="227" y="1"/>
                      <a:pt x="229" y="1"/>
                    </a:cubicBezTo>
                    <a:cubicBezTo>
                      <a:pt x="277" y="1"/>
                      <a:pt x="325" y="5"/>
                      <a:pt x="373" y="14"/>
                    </a:cubicBezTo>
                    <a:cubicBezTo>
                      <a:pt x="400" y="19"/>
                      <a:pt x="427" y="28"/>
                      <a:pt x="450" y="35"/>
                    </a:cubicBezTo>
                    <a:cubicBezTo>
                      <a:pt x="468" y="41"/>
                      <a:pt x="481" y="44"/>
                      <a:pt x="493" y="47"/>
                    </a:cubicBezTo>
                    <a:cubicBezTo>
                      <a:pt x="500" y="48"/>
                      <a:pt x="507" y="48"/>
                      <a:pt x="514" y="49"/>
                    </a:cubicBezTo>
                    <a:cubicBezTo>
                      <a:pt x="457" y="195"/>
                      <a:pt x="457" y="195"/>
                      <a:pt x="457" y="195"/>
                    </a:cubicBezTo>
                    <a:cubicBezTo>
                      <a:pt x="451" y="210"/>
                      <a:pt x="445" y="224"/>
                      <a:pt x="439" y="236"/>
                    </a:cubicBezTo>
                    <a:cubicBezTo>
                      <a:pt x="424" y="264"/>
                      <a:pt x="405" y="288"/>
                      <a:pt x="381" y="307"/>
                    </a:cubicBezTo>
                    <a:cubicBezTo>
                      <a:pt x="368" y="319"/>
                      <a:pt x="351" y="328"/>
                      <a:pt x="328" y="335"/>
                    </a:cubicBezTo>
                    <a:cubicBezTo>
                      <a:pt x="305" y="342"/>
                      <a:pt x="278" y="346"/>
                      <a:pt x="249" y="349"/>
                    </a:cubicBezTo>
                    <a:cubicBezTo>
                      <a:pt x="239" y="349"/>
                      <a:pt x="229" y="350"/>
                      <a:pt x="220" y="350"/>
                    </a:cubicBezTo>
                    <a:close/>
                    <a:moveTo>
                      <a:pt x="161" y="322"/>
                    </a:moveTo>
                    <a:cubicBezTo>
                      <a:pt x="167" y="323"/>
                      <a:pt x="173" y="325"/>
                      <a:pt x="179" y="326"/>
                    </a:cubicBezTo>
                    <a:cubicBezTo>
                      <a:pt x="194" y="328"/>
                      <a:pt x="210" y="329"/>
                      <a:pt x="225" y="329"/>
                    </a:cubicBezTo>
                    <a:cubicBezTo>
                      <a:pt x="253" y="329"/>
                      <a:pt x="281" y="325"/>
                      <a:pt x="308" y="318"/>
                    </a:cubicBezTo>
                    <a:cubicBezTo>
                      <a:pt x="332" y="312"/>
                      <a:pt x="350" y="302"/>
                      <a:pt x="365" y="288"/>
                    </a:cubicBezTo>
                    <a:cubicBezTo>
                      <a:pt x="376" y="278"/>
                      <a:pt x="385" y="266"/>
                      <a:pt x="395" y="249"/>
                    </a:cubicBezTo>
                    <a:cubicBezTo>
                      <a:pt x="410" y="222"/>
                      <a:pt x="422" y="194"/>
                      <a:pt x="429" y="165"/>
                    </a:cubicBezTo>
                    <a:cubicBezTo>
                      <a:pt x="434" y="144"/>
                      <a:pt x="435" y="125"/>
                      <a:pt x="434" y="107"/>
                    </a:cubicBezTo>
                    <a:cubicBezTo>
                      <a:pt x="431" y="71"/>
                      <a:pt x="431" y="71"/>
                      <a:pt x="431" y="71"/>
                    </a:cubicBezTo>
                    <a:cubicBezTo>
                      <a:pt x="399" y="54"/>
                      <a:pt x="399" y="54"/>
                      <a:pt x="399" y="54"/>
                    </a:cubicBezTo>
                    <a:cubicBezTo>
                      <a:pt x="388" y="49"/>
                      <a:pt x="377" y="46"/>
                      <a:pt x="362" y="42"/>
                    </a:cubicBezTo>
                    <a:cubicBezTo>
                      <a:pt x="358" y="42"/>
                      <a:pt x="358" y="42"/>
                      <a:pt x="358" y="42"/>
                    </a:cubicBezTo>
                    <a:cubicBezTo>
                      <a:pt x="328" y="35"/>
                      <a:pt x="296" y="31"/>
                      <a:pt x="251" y="31"/>
                    </a:cubicBezTo>
                    <a:cubicBezTo>
                      <a:pt x="249" y="31"/>
                      <a:pt x="249" y="31"/>
                      <a:pt x="249" y="31"/>
                    </a:cubicBezTo>
                    <a:cubicBezTo>
                      <a:pt x="238" y="31"/>
                      <a:pt x="238" y="31"/>
                      <a:pt x="238" y="31"/>
                    </a:cubicBezTo>
                    <a:cubicBezTo>
                      <a:pt x="227" y="32"/>
                      <a:pt x="214" y="33"/>
                      <a:pt x="201" y="34"/>
                    </a:cubicBezTo>
                    <a:cubicBezTo>
                      <a:pt x="175" y="36"/>
                      <a:pt x="152" y="40"/>
                      <a:pt x="130" y="45"/>
                    </a:cubicBezTo>
                    <a:cubicBezTo>
                      <a:pt x="91" y="56"/>
                      <a:pt x="91" y="56"/>
                      <a:pt x="91" y="56"/>
                    </a:cubicBezTo>
                    <a:cubicBezTo>
                      <a:pt x="82" y="94"/>
                      <a:pt x="82" y="94"/>
                      <a:pt x="82" y="94"/>
                    </a:cubicBezTo>
                    <a:cubicBezTo>
                      <a:pt x="81" y="99"/>
                      <a:pt x="81" y="105"/>
                      <a:pt x="80" y="111"/>
                    </a:cubicBezTo>
                    <a:cubicBezTo>
                      <a:pt x="80" y="111"/>
                      <a:pt x="80" y="111"/>
                      <a:pt x="80" y="111"/>
                    </a:cubicBezTo>
                    <a:cubicBezTo>
                      <a:pt x="80" y="113"/>
                      <a:pt x="79" y="115"/>
                      <a:pt x="79" y="116"/>
                    </a:cubicBezTo>
                    <a:cubicBezTo>
                      <a:pt x="77" y="131"/>
                      <a:pt x="77" y="146"/>
                      <a:pt x="79" y="161"/>
                    </a:cubicBezTo>
                    <a:cubicBezTo>
                      <a:pt x="81" y="182"/>
                      <a:pt x="84" y="209"/>
                      <a:pt x="90" y="237"/>
                    </a:cubicBezTo>
                    <a:cubicBezTo>
                      <a:pt x="95" y="258"/>
                      <a:pt x="103" y="276"/>
                      <a:pt x="113" y="290"/>
                    </a:cubicBezTo>
                    <a:cubicBezTo>
                      <a:pt x="118" y="298"/>
                      <a:pt x="124" y="305"/>
                      <a:pt x="131" y="310"/>
                    </a:cubicBezTo>
                    <a:cubicBezTo>
                      <a:pt x="148" y="322"/>
                      <a:pt x="148" y="322"/>
                      <a:pt x="148" y="322"/>
                    </a:cubicBezTo>
                    <a:cubicBezTo>
                      <a:pt x="161" y="322"/>
                      <a:pt x="161" y="322"/>
                      <a:pt x="161" y="322"/>
                    </a:cubicBezTo>
                    <a:cubicBezTo>
                      <a:pt x="161" y="322"/>
                      <a:pt x="161" y="322"/>
                      <a:pt x="161" y="322"/>
                    </a:cubicBezTo>
                    <a:close/>
                    <a:moveTo>
                      <a:pt x="815" y="348"/>
                    </a:moveTo>
                    <a:cubicBezTo>
                      <a:pt x="787" y="348"/>
                      <a:pt x="762" y="346"/>
                      <a:pt x="738" y="341"/>
                    </a:cubicBezTo>
                    <a:cubicBezTo>
                      <a:pt x="714" y="336"/>
                      <a:pt x="693" y="329"/>
                      <a:pt x="674" y="319"/>
                    </a:cubicBezTo>
                    <a:cubicBezTo>
                      <a:pt x="648" y="304"/>
                      <a:pt x="626" y="282"/>
                      <a:pt x="609" y="254"/>
                    </a:cubicBezTo>
                    <a:cubicBezTo>
                      <a:pt x="598" y="234"/>
                      <a:pt x="588" y="214"/>
                      <a:pt x="579" y="193"/>
                    </a:cubicBezTo>
                    <a:cubicBezTo>
                      <a:pt x="518" y="49"/>
                      <a:pt x="518" y="49"/>
                      <a:pt x="518" y="49"/>
                    </a:cubicBezTo>
                    <a:cubicBezTo>
                      <a:pt x="533" y="48"/>
                      <a:pt x="548" y="46"/>
                      <a:pt x="564" y="40"/>
                    </a:cubicBezTo>
                    <a:cubicBezTo>
                      <a:pt x="572" y="38"/>
                      <a:pt x="580" y="35"/>
                      <a:pt x="588" y="33"/>
                    </a:cubicBezTo>
                    <a:cubicBezTo>
                      <a:pt x="595" y="30"/>
                      <a:pt x="602" y="28"/>
                      <a:pt x="609" y="25"/>
                    </a:cubicBezTo>
                    <a:cubicBezTo>
                      <a:pt x="635" y="17"/>
                      <a:pt x="664" y="11"/>
                      <a:pt x="699" y="6"/>
                    </a:cubicBezTo>
                    <a:cubicBezTo>
                      <a:pt x="733" y="2"/>
                      <a:pt x="767" y="0"/>
                      <a:pt x="803" y="0"/>
                    </a:cubicBezTo>
                    <a:cubicBezTo>
                      <a:pt x="818" y="0"/>
                      <a:pt x="834" y="0"/>
                      <a:pt x="850" y="1"/>
                    </a:cubicBezTo>
                    <a:cubicBezTo>
                      <a:pt x="852" y="1"/>
                      <a:pt x="852" y="1"/>
                      <a:pt x="852" y="1"/>
                    </a:cubicBezTo>
                    <a:cubicBezTo>
                      <a:pt x="877" y="2"/>
                      <a:pt x="903" y="4"/>
                      <a:pt x="928" y="5"/>
                    </a:cubicBezTo>
                    <a:cubicBezTo>
                      <a:pt x="960" y="7"/>
                      <a:pt x="991" y="12"/>
                      <a:pt x="1026" y="18"/>
                    </a:cubicBezTo>
                    <a:cubicBezTo>
                      <a:pt x="1028" y="18"/>
                      <a:pt x="1030" y="18"/>
                      <a:pt x="1032" y="19"/>
                    </a:cubicBezTo>
                    <a:cubicBezTo>
                      <a:pt x="1033" y="19"/>
                      <a:pt x="1033" y="19"/>
                      <a:pt x="1033" y="19"/>
                    </a:cubicBezTo>
                    <a:cubicBezTo>
                      <a:pt x="1036" y="20"/>
                      <a:pt x="1037" y="21"/>
                      <a:pt x="1038" y="25"/>
                    </a:cubicBezTo>
                    <a:cubicBezTo>
                      <a:pt x="1038" y="27"/>
                      <a:pt x="1038" y="30"/>
                      <a:pt x="1038" y="32"/>
                    </a:cubicBezTo>
                    <a:cubicBezTo>
                      <a:pt x="1038" y="33"/>
                      <a:pt x="1038" y="33"/>
                      <a:pt x="1038" y="33"/>
                    </a:cubicBezTo>
                    <a:cubicBezTo>
                      <a:pt x="1039" y="38"/>
                      <a:pt x="1039" y="43"/>
                      <a:pt x="1039" y="47"/>
                    </a:cubicBezTo>
                    <a:cubicBezTo>
                      <a:pt x="1039" y="56"/>
                      <a:pt x="1039" y="64"/>
                      <a:pt x="1039" y="73"/>
                    </a:cubicBezTo>
                    <a:cubicBezTo>
                      <a:pt x="1030" y="55"/>
                      <a:pt x="1030" y="55"/>
                      <a:pt x="1030" y="55"/>
                    </a:cubicBezTo>
                    <a:cubicBezTo>
                      <a:pt x="1016" y="103"/>
                      <a:pt x="1016" y="103"/>
                      <a:pt x="1016" y="103"/>
                    </a:cubicBezTo>
                    <a:cubicBezTo>
                      <a:pt x="1016" y="103"/>
                      <a:pt x="1016" y="103"/>
                      <a:pt x="1016" y="103"/>
                    </a:cubicBezTo>
                    <a:cubicBezTo>
                      <a:pt x="1009" y="126"/>
                      <a:pt x="1009" y="126"/>
                      <a:pt x="1009" y="126"/>
                    </a:cubicBezTo>
                    <a:cubicBezTo>
                      <a:pt x="986" y="208"/>
                      <a:pt x="986" y="208"/>
                      <a:pt x="986" y="208"/>
                    </a:cubicBezTo>
                    <a:cubicBezTo>
                      <a:pt x="990" y="205"/>
                      <a:pt x="990" y="205"/>
                      <a:pt x="990" y="205"/>
                    </a:cubicBezTo>
                    <a:cubicBezTo>
                      <a:pt x="984" y="227"/>
                      <a:pt x="978" y="249"/>
                      <a:pt x="970" y="270"/>
                    </a:cubicBezTo>
                    <a:cubicBezTo>
                      <a:pt x="964" y="284"/>
                      <a:pt x="957" y="296"/>
                      <a:pt x="949" y="305"/>
                    </a:cubicBezTo>
                    <a:cubicBezTo>
                      <a:pt x="937" y="321"/>
                      <a:pt x="921" y="331"/>
                      <a:pt x="898" y="338"/>
                    </a:cubicBezTo>
                    <a:cubicBezTo>
                      <a:pt x="881" y="343"/>
                      <a:pt x="861" y="346"/>
                      <a:pt x="838" y="347"/>
                    </a:cubicBezTo>
                    <a:cubicBezTo>
                      <a:pt x="830" y="348"/>
                      <a:pt x="823" y="348"/>
                      <a:pt x="815" y="348"/>
                    </a:cubicBezTo>
                    <a:close/>
                    <a:moveTo>
                      <a:pt x="784" y="30"/>
                    </a:moveTo>
                    <a:cubicBezTo>
                      <a:pt x="775" y="30"/>
                      <a:pt x="763" y="31"/>
                      <a:pt x="751" y="31"/>
                    </a:cubicBezTo>
                    <a:cubicBezTo>
                      <a:pt x="732" y="33"/>
                      <a:pt x="711" y="35"/>
                      <a:pt x="689" y="40"/>
                    </a:cubicBezTo>
                    <a:cubicBezTo>
                      <a:pt x="676" y="42"/>
                      <a:pt x="660" y="46"/>
                      <a:pt x="645" y="51"/>
                    </a:cubicBezTo>
                    <a:cubicBezTo>
                      <a:pt x="604" y="65"/>
                      <a:pt x="604" y="65"/>
                      <a:pt x="604" y="65"/>
                    </a:cubicBezTo>
                    <a:cubicBezTo>
                      <a:pt x="601" y="108"/>
                      <a:pt x="601" y="108"/>
                      <a:pt x="601" y="108"/>
                    </a:cubicBezTo>
                    <a:cubicBezTo>
                      <a:pt x="601" y="110"/>
                      <a:pt x="601" y="113"/>
                      <a:pt x="601" y="116"/>
                    </a:cubicBezTo>
                    <a:cubicBezTo>
                      <a:pt x="600" y="132"/>
                      <a:pt x="603" y="149"/>
                      <a:pt x="607" y="168"/>
                    </a:cubicBezTo>
                    <a:cubicBezTo>
                      <a:pt x="616" y="207"/>
                      <a:pt x="632" y="240"/>
                      <a:pt x="655" y="269"/>
                    </a:cubicBezTo>
                    <a:cubicBezTo>
                      <a:pt x="674" y="293"/>
                      <a:pt x="698" y="308"/>
                      <a:pt x="727" y="314"/>
                    </a:cubicBezTo>
                    <a:cubicBezTo>
                      <a:pt x="758" y="320"/>
                      <a:pt x="786" y="324"/>
                      <a:pt x="814" y="324"/>
                    </a:cubicBezTo>
                    <a:cubicBezTo>
                      <a:pt x="817" y="324"/>
                      <a:pt x="817" y="324"/>
                      <a:pt x="817" y="324"/>
                    </a:cubicBezTo>
                    <a:cubicBezTo>
                      <a:pt x="835" y="323"/>
                      <a:pt x="856" y="323"/>
                      <a:pt x="877" y="317"/>
                    </a:cubicBezTo>
                    <a:cubicBezTo>
                      <a:pt x="896" y="312"/>
                      <a:pt x="908" y="305"/>
                      <a:pt x="919" y="295"/>
                    </a:cubicBezTo>
                    <a:cubicBezTo>
                      <a:pt x="928" y="286"/>
                      <a:pt x="936" y="274"/>
                      <a:pt x="941" y="259"/>
                    </a:cubicBezTo>
                    <a:cubicBezTo>
                      <a:pt x="953" y="227"/>
                      <a:pt x="960" y="193"/>
                      <a:pt x="961" y="156"/>
                    </a:cubicBezTo>
                    <a:cubicBezTo>
                      <a:pt x="961" y="154"/>
                      <a:pt x="961" y="154"/>
                      <a:pt x="961" y="154"/>
                    </a:cubicBezTo>
                    <a:cubicBezTo>
                      <a:pt x="961" y="142"/>
                      <a:pt x="961" y="130"/>
                      <a:pt x="960" y="118"/>
                    </a:cubicBezTo>
                    <a:cubicBezTo>
                      <a:pt x="960" y="113"/>
                      <a:pt x="960" y="113"/>
                      <a:pt x="960" y="113"/>
                    </a:cubicBezTo>
                    <a:cubicBezTo>
                      <a:pt x="960" y="108"/>
                      <a:pt x="960" y="105"/>
                      <a:pt x="959" y="102"/>
                    </a:cubicBezTo>
                    <a:cubicBezTo>
                      <a:pt x="958" y="93"/>
                      <a:pt x="958" y="93"/>
                      <a:pt x="958" y="93"/>
                    </a:cubicBezTo>
                    <a:cubicBezTo>
                      <a:pt x="955" y="84"/>
                      <a:pt x="955" y="84"/>
                      <a:pt x="955" y="84"/>
                    </a:cubicBezTo>
                    <a:cubicBezTo>
                      <a:pt x="955" y="83"/>
                      <a:pt x="954" y="82"/>
                      <a:pt x="954" y="81"/>
                    </a:cubicBezTo>
                    <a:cubicBezTo>
                      <a:pt x="941" y="53"/>
                      <a:pt x="941" y="53"/>
                      <a:pt x="941" y="53"/>
                    </a:cubicBezTo>
                    <a:cubicBezTo>
                      <a:pt x="911" y="45"/>
                      <a:pt x="911" y="45"/>
                      <a:pt x="911" y="45"/>
                    </a:cubicBezTo>
                    <a:cubicBezTo>
                      <a:pt x="877" y="35"/>
                      <a:pt x="842" y="32"/>
                      <a:pt x="798" y="30"/>
                    </a:cubicBezTo>
                    <a:cubicBezTo>
                      <a:pt x="795" y="29"/>
                      <a:pt x="795" y="29"/>
                      <a:pt x="795" y="29"/>
                    </a:cubicBezTo>
                    <a:cubicBezTo>
                      <a:pt x="784" y="30"/>
                      <a:pt x="784" y="30"/>
                      <a:pt x="78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13"/>
              <p:cNvSpPr>
                <a:spLocks noEditPoints="1"/>
              </p:cNvSpPr>
              <p:nvPr/>
            </p:nvSpPr>
            <p:spPr bwMode="auto">
              <a:xfrm>
                <a:off x="5649913" y="4264025"/>
                <a:ext cx="3127375" cy="1230313"/>
              </a:xfrm>
              <a:custGeom>
                <a:avLst/>
                <a:gdLst>
                  <a:gd name="T0" fmla="*/ 2002 w 2852"/>
                  <a:gd name="T1" fmla="*/ 0 h 1123"/>
                  <a:gd name="T2" fmla="*/ 1595 w 2852"/>
                  <a:gd name="T3" fmla="*/ 742 h 1123"/>
                  <a:gd name="T4" fmla="*/ 1535 w 2852"/>
                  <a:gd name="T5" fmla="*/ 565 h 1123"/>
                  <a:gd name="T6" fmla="*/ 1646 w 2852"/>
                  <a:gd name="T7" fmla="*/ 342 h 1123"/>
                  <a:gd name="T8" fmla="*/ 1423 w 2852"/>
                  <a:gd name="T9" fmla="*/ 119 h 1123"/>
                  <a:gd name="T10" fmla="*/ 1200 w 2852"/>
                  <a:gd name="T11" fmla="*/ 342 h 1123"/>
                  <a:gd name="T12" fmla="*/ 1312 w 2852"/>
                  <a:gd name="T13" fmla="*/ 565 h 1123"/>
                  <a:gd name="T14" fmla="*/ 1240 w 2852"/>
                  <a:gd name="T15" fmla="*/ 746 h 1123"/>
                  <a:gd name="T16" fmla="*/ 844 w 2852"/>
                  <a:gd name="T17" fmla="*/ 0 h 1123"/>
                  <a:gd name="T18" fmla="*/ 0 w 2852"/>
                  <a:gd name="T19" fmla="*/ 889 h 1123"/>
                  <a:gd name="T20" fmla="*/ 173 w 2852"/>
                  <a:gd name="T21" fmla="*/ 1123 h 1123"/>
                  <a:gd name="T22" fmla="*/ 2678 w 2852"/>
                  <a:gd name="T23" fmla="*/ 1123 h 1123"/>
                  <a:gd name="T24" fmla="*/ 2852 w 2852"/>
                  <a:gd name="T25" fmla="*/ 890 h 1123"/>
                  <a:gd name="T26" fmla="*/ 2002 w 2852"/>
                  <a:gd name="T27" fmla="*/ 0 h 1123"/>
                  <a:gd name="T28" fmla="*/ 2586 w 2852"/>
                  <a:gd name="T29" fmla="*/ 447 h 1123"/>
                  <a:gd name="T30" fmla="*/ 2586 w 2852"/>
                  <a:gd name="T31" fmla="*/ 447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52" h="1123">
                    <a:moveTo>
                      <a:pt x="2002" y="0"/>
                    </a:moveTo>
                    <a:cubicBezTo>
                      <a:pt x="1595" y="742"/>
                      <a:pt x="1595" y="742"/>
                      <a:pt x="1595" y="742"/>
                    </a:cubicBezTo>
                    <a:cubicBezTo>
                      <a:pt x="1535" y="565"/>
                      <a:pt x="1535" y="565"/>
                      <a:pt x="1535" y="565"/>
                    </a:cubicBezTo>
                    <a:cubicBezTo>
                      <a:pt x="1646" y="342"/>
                      <a:pt x="1646" y="342"/>
                      <a:pt x="1646" y="342"/>
                    </a:cubicBezTo>
                    <a:cubicBezTo>
                      <a:pt x="1423" y="119"/>
                      <a:pt x="1423" y="119"/>
                      <a:pt x="1423" y="119"/>
                    </a:cubicBezTo>
                    <a:cubicBezTo>
                      <a:pt x="1200" y="342"/>
                      <a:pt x="1200" y="342"/>
                      <a:pt x="1200" y="342"/>
                    </a:cubicBezTo>
                    <a:cubicBezTo>
                      <a:pt x="1312" y="565"/>
                      <a:pt x="1312" y="565"/>
                      <a:pt x="1312" y="565"/>
                    </a:cubicBezTo>
                    <a:cubicBezTo>
                      <a:pt x="1240" y="746"/>
                      <a:pt x="1240" y="746"/>
                      <a:pt x="1240" y="746"/>
                    </a:cubicBezTo>
                    <a:cubicBezTo>
                      <a:pt x="844" y="0"/>
                      <a:pt x="844" y="0"/>
                      <a:pt x="844" y="0"/>
                    </a:cubicBezTo>
                    <a:cubicBezTo>
                      <a:pt x="844" y="0"/>
                      <a:pt x="0" y="447"/>
                      <a:pt x="0" y="889"/>
                    </a:cubicBezTo>
                    <a:cubicBezTo>
                      <a:pt x="0" y="1011"/>
                      <a:pt x="50" y="1123"/>
                      <a:pt x="173" y="1123"/>
                    </a:cubicBezTo>
                    <a:cubicBezTo>
                      <a:pt x="2678" y="1123"/>
                      <a:pt x="2678" y="1123"/>
                      <a:pt x="2678" y="1123"/>
                    </a:cubicBezTo>
                    <a:cubicBezTo>
                      <a:pt x="2800" y="1123"/>
                      <a:pt x="2852" y="1012"/>
                      <a:pt x="2852" y="890"/>
                    </a:cubicBezTo>
                    <a:cubicBezTo>
                      <a:pt x="2852" y="475"/>
                      <a:pt x="2002" y="0"/>
                      <a:pt x="2002" y="0"/>
                    </a:cubicBezTo>
                    <a:moveTo>
                      <a:pt x="2586" y="447"/>
                    </a:moveTo>
                    <a:cubicBezTo>
                      <a:pt x="2586" y="447"/>
                      <a:pt x="2586" y="447"/>
                      <a:pt x="2586" y="44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 name="Freeform 14"/>
              <p:cNvSpPr>
                <a:spLocks noEditPoints="1"/>
              </p:cNvSpPr>
              <p:nvPr/>
            </p:nvSpPr>
            <p:spPr bwMode="auto">
              <a:xfrm>
                <a:off x="6415088" y="2301875"/>
                <a:ext cx="1603375" cy="1984375"/>
              </a:xfrm>
              <a:custGeom>
                <a:avLst/>
                <a:gdLst>
                  <a:gd name="T0" fmla="*/ 1460 w 1462"/>
                  <a:gd name="T1" fmla="*/ 878 h 1812"/>
                  <a:gd name="T2" fmla="*/ 1460 w 1462"/>
                  <a:gd name="T3" fmla="*/ 844 h 1812"/>
                  <a:gd name="T4" fmla="*/ 1430 w 1462"/>
                  <a:gd name="T5" fmla="*/ 824 h 1812"/>
                  <a:gd name="T6" fmla="*/ 1420 w 1462"/>
                  <a:gd name="T7" fmla="*/ 817 h 1812"/>
                  <a:gd name="T8" fmla="*/ 764 w 1462"/>
                  <a:gd name="T9" fmla="*/ 90 h 1812"/>
                  <a:gd name="T10" fmla="*/ 193 w 1462"/>
                  <a:gd name="T11" fmla="*/ 151 h 1812"/>
                  <a:gd name="T12" fmla="*/ 61 w 1462"/>
                  <a:gd name="T13" fmla="*/ 806 h 1812"/>
                  <a:gd name="T14" fmla="*/ 31 w 1462"/>
                  <a:gd name="T15" fmla="*/ 824 h 1812"/>
                  <a:gd name="T16" fmla="*/ 2 w 1462"/>
                  <a:gd name="T17" fmla="*/ 844 h 1812"/>
                  <a:gd name="T18" fmla="*/ 2 w 1462"/>
                  <a:gd name="T19" fmla="*/ 878 h 1812"/>
                  <a:gd name="T20" fmla="*/ 36 w 1462"/>
                  <a:gd name="T21" fmla="*/ 1103 h 1812"/>
                  <a:gd name="T22" fmla="*/ 135 w 1462"/>
                  <a:gd name="T23" fmla="*/ 1219 h 1812"/>
                  <a:gd name="T24" fmla="*/ 356 w 1462"/>
                  <a:gd name="T25" fmla="*/ 1624 h 1812"/>
                  <a:gd name="T26" fmla="*/ 722 w 1462"/>
                  <a:gd name="T27" fmla="*/ 1810 h 1812"/>
                  <a:gd name="T28" fmla="*/ 734 w 1462"/>
                  <a:gd name="T29" fmla="*/ 1812 h 1812"/>
                  <a:gd name="T30" fmla="*/ 747 w 1462"/>
                  <a:gd name="T31" fmla="*/ 1810 h 1812"/>
                  <a:gd name="T32" fmla="*/ 1123 w 1462"/>
                  <a:gd name="T33" fmla="*/ 1613 h 1812"/>
                  <a:gd name="T34" fmla="*/ 1332 w 1462"/>
                  <a:gd name="T35" fmla="*/ 1216 h 1812"/>
                  <a:gd name="T36" fmla="*/ 1427 w 1462"/>
                  <a:gd name="T37" fmla="*/ 1099 h 1812"/>
                  <a:gd name="T38" fmla="*/ 1460 w 1462"/>
                  <a:gd name="T39" fmla="*/ 878 h 1812"/>
                  <a:gd name="T40" fmla="*/ 1301 w 1462"/>
                  <a:gd name="T41" fmla="*/ 1049 h 1812"/>
                  <a:gd name="T42" fmla="*/ 1252 w 1462"/>
                  <a:gd name="T43" fmla="*/ 1105 h 1812"/>
                  <a:gd name="T44" fmla="*/ 1218 w 1462"/>
                  <a:gd name="T45" fmla="*/ 1117 h 1812"/>
                  <a:gd name="T46" fmla="*/ 1209 w 1462"/>
                  <a:gd name="T47" fmla="*/ 1151 h 1812"/>
                  <a:gd name="T48" fmla="*/ 1024 w 1462"/>
                  <a:gd name="T49" fmla="*/ 1520 h 1812"/>
                  <a:gd name="T50" fmla="*/ 732 w 1462"/>
                  <a:gd name="T51" fmla="*/ 1675 h 1812"/>
                  <a:gd name="T52" fmla="*/ 454 w 1462"/>
                  <a:gd name="T53" fmla="*/ 1530 h 1812"/>
                  <a:gd name="T54" fmla="*/ 257 w 1462"/>
                  <a:gd name="T55" fmla="*/ 1153 h 1812"/>
                  <a:gd name="T56" fmla="*/ 248 w 1462"/>
                  <a:gd name="T57" fmla="*/ 1117 h 1812"/>
                  <a:gd name="T58" fmla="*/ 212 w 1462"/>
                  <a:gd name="T59" fmla="*/ 1106 h 1812"/>
                  <a:gd name="T60" fmla="*/ 162 w 1462"/>
                  <a:gd name="T61" fmla="*/ 1051 h 1812"/>
                  <a:gd name="T62" fmla="*/ 139 w 1462"/>
                  <a:gd name="T63" fmla="*/ 942 h 1812"/>
                  <a:gd name="T64" fmla="*/ 227 w 1462"/>
                  <a:gd name="T65" fmla="*/ 939 h 1812"/>
                  <a:gd name="T66" fmla="*/ 233 w 1462"/>
                  <a:gd name="T67" fmla="*/ 918 h 1812"/>
                  <a:gd name="T68" fmla="*/ 234 w 1462"/>
                  <a:gd name="T69" fmla="*/ 919 h 1812"/>
                  <a:gd name="T70" fmla="*/ 237 w 1462"/>
                  <a:gd name="T71" fmla="*/ 904 h 1812"/>
                  <a:gd name="T72" fmla="*/ 268 w 1462"/>
                  <a:gd name="T73" fmla="*/ 579 h 1812"/>
                  <a:gd name="T74" fmla="*/ 281 w 1462"/>
                  <a:gd name="T75" fmla="*/ 545 h 1812"/>
                  <a:gd name="T76" fmla="*/ 908 w 1462"/>
                  <a:gd name="T77" fmla="*/ 472 h 1812"/>
                  <a:gd name="T78" fmla="*/ 868 w 1462"/>
                  <a:gd name="T79" fmla="*/ 579 h 1812"/>
                  <a:gd name="T80" fmla="*/ 908 w 1462"/>
                  <a:gd name="T81" fmla="*/ 586 h 1812"/>
                  <a:gd name="T82" fmla="*/ 954 w 1462"/>
                  <a:gd name="T83" fmla="*/ 514 h 1812"/>
                  <a:gd name="T84" fmla="*/ 948 w 1462"/>
                  <a:gd name="T85" fmla="*/ 565 h 1812"/>
                  <a:gd name="T86" fmla="*/ 991 w 1462"/>
                  <a:gd name="T87" fmla="*/ 570 h 1812"/>
                  <a:gd name="T88" fmla="*/ 1018 w 1462"/>
                  <a:gd name="T89" fmla="*/ 488 h 1812"/>
                  <a:gd name="T90" fmla="*/ 1181 w 1462"/>
                  <a:gd name="T91" fmla="*/ 536 h 1812"/>
                  <a:gd name="T92" fmla="*/ 1220 w 1462"/>
                  <a:gd name="T93" fmla="*/ 858 h 1812"/>
                  <a:gd name="T94" fmla="*/ 1231 w 1462"/>
                  <a:gd name="T95" fmla="*/ 916 h 1812"/>
                  <a:gd name="T96" fmla="*/ 1251 w 1462"/>
                  <a:gd name="T97" fmla="*/ 915 h 1812"/>
                  <a:gd name="T98" fmla="*/ 1260 w 1462"/>
                  <a:gd name="T99" fmla="*/ 946 h 1812"/>
                  <a:gd name="T100" fmla="*/ 1323 w 1462"/>
                  <a:gd name="T101" fmla="*/ 942 h 1812"/>
                  <a:gd name="T102" fmla="*/ 1301 w 1462"/>
                  <a:gd name="T103" fmla="*/ 1049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2" h="1812">
                    <a:moveTo>
                      <a:pt x="1460" y="878"/>
                    </a:moveTo>
                    <a:cubicBezTo>
                      <a:pt x="1460" y="844"/>
                      <a:pt x="1460" y="844"/>
                      <a:pt x="1460" y="844"/>
                    </a:cubicBezTo>
                    <a:cubicBezTo>
                      <a:pt x="1430" y="824"/>
                      <a:pt x="1430" y="824"/>
                      <a:pt x="1430" y="824"/>
                    </a:cubicBezTo>
                    <a:cubicBezTo>
                      <a:pt x="1427" y="822"/>
                      <a:pt x="1423" y="819"/>
                      <a:pt x="1420" y="817"/>
                    </a:cubicBezTo>
                    <a:cubicBezTo>
                      <a:pt x="1360" y="303"/>
                      <a:pt x="1364" y="0"/>
                      <a:pt x="764" y="90"/>
                    </a:cubicBezTo>
                    <a:cubicBezTo>
                      <a:pt x="553" y="121"/>
                      <a:pt x="323" y="56"/>
                      <a:pt x="193" y="151"/>
                    </a:cubicBezTo>
                    <a:cubicBezTo>
                      <a:pt x="28" y="305"/>
                      <a:pt x="16" y="535"/>
                      <a:pt x="61" y="806"/>
                    </a:cubicBezTo>
                    <a:cubicBezTo>
                      <a:pt x="51" y="811"/>
                      <a:pt x="41" y="817"/>
                      <a:pt x="31" y="824"/>
                    </a:cubicBezTo>
                    <a:cubicBezTo>
                      <a:pt x="2" y="844"/>
                      <a:pt x="2" y="844"/>
                      <a:pt x="2" y="844"/>
                    </a:cubicBezTo>
                    <a:cubicBezTo>
                      <a:pt x="2" y="878"/>
                      <a:pt x="2" y="878"/>
                      <a:pt x="2" y="878"/>
                    </a:cubicBezTo>
                    <a:cubicBezTo>
                      <a:pt x="0" y="969"/>
                      <a:pt x="11" y="1045"/>
                      <a:pt x="36" y="1103"/>
                    </a:cubicBezTo>
                    <a:cubicBezTo>
                      <a:pt x="58" y="1156"/>
                      <a:pt x="91" y="1195"/>
                      <a:pt x="135" y="1219"/>
                    </a:cubicBezTo>
                    <a:cubicBezTo>
                      <a:pt x="187" y="1396"/>
                      <a:pt x="262" y="1528"/>
                      <a:pt x="356" y="1624"/>
                    </a:cubicBezTo>
                    <a:cubicBezTo>
                      <a:pt x="459" y="1728"/>
                      <a:pt x="582" y="1787"/>
                      <a:pt x="722" y="1810"/>
                    </a:cubicBezTo>
                    <a:cubicBezTo>
                      <a:pt x="734" y="1812"/>
                      <a:pt x="734" y="1812"/>
                      <a:pt x="734" y="1812"/>
                    </a:cubicBezTo>
                    <a:cubicBezTo>
                      <a:pt x="747" y="1810"/>
                      <a:pt x="747" y="1810"/>
                      <a:pt x="747" y="1810"/>
                    </a:cubicBezTo>
                    <a:cubicBezTo>
                      <a:pt x="901" y="1777"/>
                      <a:pt x="1024" y="1716"/>
                      <a:pt x="1123" y="1613"/>
                    </a:cubicBezTo>
                    <a:cubicBezTo>
                      <a:pt x="1214" y="1517"/>
                      <a:pt x="1282" y="1388"/>
                      <a:pt x="1332" y="1216"/>
                    </a:cubicBezTo>
                    <a:cubicBezTo>
                      <a:pt x="1374" y="1192"/>
                      <a:pt x="1406" y="1152"/>
                      <a:pt x="1427" y="1099"/>
                    </a:cubicBezTo>
                    <a:cubicBezTo>
                      <a:pt x="1451" y="1042"/>
                      <a:pt x="1462" y="967"/>
                      <a:pt x="1460" y="878"/>
                    </a:cubicBezTo>
                    <a:close/>
                    <a:moveTo>
                      <a:pt x="1301" y="1049"/>
                    </a:moveTo>
                    <a:cubicBezTo>
                      <a:pt x="1289" y="1078"/>
                      <a:pt x="1273" y="1098"/>
                      <a:pt x="1252" y="1105"/>
                    </a:cubicBezTo>
                    <a:cubicBezTo>
                      <a:pt x="1218" y="1117"/>
                      <a:pt x="1218" y="1117"/>
                      <a:pt x="1218" y="1117"/>
                    </a:cubicBezTo>
                    <a:cubicBezTo>
                      <a:pt x="1209" y="1151"/>
                      <a:pt x="1209" y="1151"/>
                      <a:pt x="1209" y="1151"/>
                    </a:cubicBezTo>
                    <a:cubicBezTo>
                      <a:pt x="1164" y="1316"/>
                      <a:pt x="1104" y="1436"/>
                      <a:pt x="1024" y="1520"/>
                    </a:cubicBezTo>
                    <a:cubicBezTo>
                      <a:pt x="948" y="1599"/>
                      <a:pt x="852" y="1648"/>
                      <a:pt x="732" y="1675"/>
                    </a:cubicBezTo>
                    <a:cubicBezTo>
                      <a:pt x="625" y="1655"/>
                      <a:pt x="532" y="1609"/>
                      <a:pt x="454" y="1530"/>
                    </a:cubicBezTo>
                    <a:cubicBezTo>
                      <a:pt x="370" y="1445"/>
                      <a:pt x="304" y="1322"/>
                      <a:pt x="257" y="1153"/>
                    </a:cubicBezTo>
                    <a:cubicBezTo>
                      <a:pt x="248" y="1117"/>
                      <a:pt x="248" y="1117"/>
                      <a:pt x="248" y="1117"/>
                    </a:cubicBezTo>
                    <a:cubicBezTo>
                      <a:pt x="212" y="1106"/>
                      <a:pt x="212" y="1106"/>
                      <a:pt x="212" y="1106"/>
                    </a:cubicBezTo>
                    <a:cubicBezTo>
                      <a:pt x="191" y="1099"/>
                      <a:pt x="174" y="1080"/>
                      <a:pt x="162" y="1051"/>
                    </a:cubicBezTo>
                    <a:cubicBezTo>
                      <a:pt x="150" y="1022"/>
                      <a:pt x="142" y="986"/>
                      <a:pt x="139" y="942"/>
                    </a:cubicBezTo>
                    <a:cubicBezTo>
                      <a:pt x="172" y="937"/>
                      <a:pt x="209" y="927"/>
                      <a:pt x="227" y="939"/>
                    </a:cubicBezTo>
                    <a:cubicBezTo>
                      <a:pt x="229" y="933"/>
                      <a:pt x="231" y="926"/>
                      <a:pt x="233" y="918"/>
                    </a:cubicBezTo>
                    <a:cubicBezTo>
                      <a:pt x="234" y="919"/>
                      <a:pt x="234" y="919"/>
                      <a:pt x="234" y="919"/>
                    </a:cubicBezTo>
                    <a:cubicBezTo>
                      <a:pt x="237" y="904"/>
                      <a:pt x="237" y="904"/>
                      <a:pt x="237" y="904"/>
                    </a:cubicBezTo>
                    <a:cubicBezTo>
                      <a:pt x="247" y="865"/>
                      <a:pt x="258" y="619"/>
                      <a:pt x="268" y="579"/>
                    </a:cubicBezTo>
                    <a:cubicBezTo>
                      <a:pt x="272" y="568"/>
                      <a:pt x="274" y="554"/>
                      <a:pt x="281" y="545"/>
                    </a:cubicBezTo>
                    <a:cubicBezTo>
                      <a:pt x="330" y="611"/>
                      <a:pt x="695" y="618"/>
                      <a:pt x="908" y="472"/>
                    </a:cubicBezTo>
                    <a:cubicBezTo>
                      <a:pt x="868" y="579"/>
                      <a:pt x="868" y="579"/>
                      <a:pt x="868" y="579"/>
                    </a:cubicBezTo>
                    <a:cubicBezTo>
                      <a:pt x="908" y="586"/>
                      <a:pt x="908" y="586"/>
                      <a:pt x="908" y="586"/>
                    </a:cubicBezTo>
                    <a:cubicBezTo>
                      <a:pt x="954" y="514"/>
                      <a:pt x="954" y="514"/>
                      <a:pt x="954" y="514"/>
                    </a:cubicBezTo>
                    <a:cubicBezTo>
                      <a:pt x="948" y="565"/>
                      <a:pt x="948" y="565"/>
                      <a:pt x="948" y="565"/>
                    </a:cubicBezTo>
                    <a:cubicBezTo>
                      <a:pt x="991" y="570"/>
                      <a:pt x="991" y="570"/>
                      <a:pt x="991" y="570"/>
                    </a:cubicBezTo>
                    <a:cubicBezTo>
                      <a:pt x="1018" y="488"/>
                      <a:pt x="1018" y="488"/>
                      <a:pt x="1018" y="488"/>
                    </a:cubicBezTo>
                    <a:cubicBezTo>
                      <a:pt x="1070" y="518"/>
                      <a:pt x="1129" y="558"/>
                      <a:pt x="1181" y="536"/>
                    </a:cubicBezTo>
                    <a:cubicBezTo>
                      <a:pt x="1198" y="575"/>
                      <a:pt x="1211" y="812"/>
                      <a:pt x="1220" y="858"/>
                    </a:cubicBezTo>
                    <a:cubicBezTo>
                      <a:pt x="1231" y="916"/>
                      <a:pt x="1231" y="916"/>
                      <a:pt x="1231" y="916"/>
                    </a:cubicBezTo>
                    <a:cubicBezTo>
                      <a:pt x="1251" y="915"/>
                      <a:pt x="1251" y="915"/>
                      <a:pt x="1251" y="915"/>
                    </a:cubicBezTo>
                    <a:cubicBezTo>
                      <a:pt x="1260" y="946"/>
                      <a:pt x="1260" y="946"/>
                      <a:pt x="1260" y="946"/>
                    </a:cubicBezTo>
                    <a:cubicBezTo>
                      <a:pt x="1283" y="943"/>
                      <a:pt x="1303" y="942"/>
                      <a:pt x="1323" y="942"/>
                    </a:cubicBezTo>
                    <a:cubicBezTo>
                      <a:pt x="1320" y="985"/>
                      <a:pt x="1312" y="1021"/>
                      <a:pt x="1301" y="10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sp>
        <p:nvSpPr>
          <p:cNvPr id="12299" name="文本框 25"/>
          <p:cNvSpPr txBox="1"/>
          <p:nvPr/>
        </p:nvSpPr>
        <p:spPr>
          <a:xfrm>
            <a:off x="6451600" y="5013325"/>
            <a:ext cx="2235200" cy="58420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00000"/>
              </a:lnSpc>
              <a:spcBef>
                <a:spcPct val="0"/>
              </a:spcBef>
              <a:buNone/>
            </a:pPr>
            <a:r>
              <a:rPr lang="zh-CN" altLang="en-US" sz="1600" dirty="0">
                <a:solidFill>
                  <a:schemeClr val="accent1"/>
                </a:solidFill>
                <a:latin typeface="黑体" panose="02010600030101010101" pitchFamily="49" charset="-122"/>
                <a:ea typeface="黑体" panose="02010600030101010101" pitchFamily="49" charset="-122"/>
              </a:rPr>
              <a:t>答辩人：皮思远</a:t>
            </a:r>
            <a:endParaRPr lang="en-US" altLang="zh-CN" sz="1600" dirty="0">
              <a:solidFill>
                <a:schemeClr val="accent1"/>
              </a:solidFill>
              <a:latin typeface="黑体" panose="02010600030101010101" pitchFamily="49" charset="-122"/>
              <a:ea typeface="黑体" panose="02010600030101010101" pitchFamily="49" charset="-122"/>
            </a:endParaRPr>
          </a:p>
          <a:p>
            <a:pPr marL="0" lvl="0" indent="0" eaLnBrk="1" hangingPunct="1">
              <a:lnSpc>
                <a:spcPct val="100000"/>
              </a:lnSpc>
              <a:spcBef>
                <a:spcPct val="0"/>
              </a:spcBef>
              <a:buNone/>
            </a:pPr>
            <a:r>
              <a:rPr lang="zh-CN" altLang="en-US" sz="1600" dirty="0">
                <a:solidFill>
                  <a:schemeClr val="accent1"/>
                </a:solidFill>
                <a:latin typeface="黑体" panose="02010600030101010101" pitchFamily="49" charset="-122"/>
                <a:ea typeface="黑体" panose="02010600030101010101" pitchFamily="49" charset="-122"/>
              </a:rPr>
              <a:t>学  号：</a:t>
            </a:r>
            <a:r>
              <a:rPr lang="en-US" altLang="zh-CN" sz="1600" dirty="0">
                <a:solidFill>
                  <a:schemeClr val="accent1"/>
                </a:solidFill>
                <a:latin typeface="黑体" panose="02010600030101010101" pitchFamily="49" charset="-122"/>
                <a:ea typeface="黑体" panose="02010600030101010101" pitchFamily="49" charset="-122"/>
              </a:rPr>
              <a:t>201521031898</a:t>
            </a:r>
            <a:endParaRPr lang="zh-CN" altLang="en-US" sz="1600" dirty="0">
              <a:solidFill>
                <a:schemeClr val="accent1"/>
              </a:solidFill>
              <a:latin typeface="黑体" panose="02010600030101010101" pitchFamily="49" charset="-122"/>
              <a:ea typeface="黑体" panose="02010600030101010101" pitchFamily="49" charset="-122"/>
            </a:endParaRPr>
          </a:p>
        </p:txBody>
      </p:sp>
      <p:sp>
        <p:nvSpPr>
          <p:cNvPr id="12300" name="文本框 26"/>
          <p:cNvSpPr txBox="1"/>
          <p:nvPr/>
        </p:nvSpPr>
        <p:spPr>
          <a:xfrm>
            <a:off x="6259513" y="5884863"/>
            <a:ext cx="2236787" cy="33813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00000"/>
              </a:lnSpc>
              <a:spcBef>
                <a:spcPct val="0"/>
              </a:spcBef>
              <a:buNone/>
            </a:pPr>
            <a:r>
              <a:rPr lang="zh-CN" altLang="en-US" sz="1600" dirty="0">
                <a:solidFill>
                  <a:schemeClr val="accent1"/>
                </a:solidFill>
                <a:latin typeface="黑体" panose="02010600030101010101" pitchFamily="49" charset="-122"/>
                <a:ea typeface="黑体" panose="02010600030101010101" pitchFamily="49" charset="-122"/>
              </a:rPr>
              <a:t>指导老师：肖南峰教授</a:t>
            </a:r>
            <a:endParaRPr lang="en-US" altLang="zh-CN" sz="1600" dirty="0">
              <a:solidFill>
                <a:schemeClr val="accent1"/>
              </a:solidFill>
              <a:latin typeface="黑体" panose="02010600030101010101" pitchFamily="49" charset="-122"/>
              <a:ea typeface="黑体" panose="0201060003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6820"/>
    </mc:Choice>
    <mc:Fallback>
      <p:transition spd="slow" advTm="26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4827" name="图片 28"/>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2605088" y="1046163"/>
            <a:ext cx="6538913"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34821" name="矩形 1"/>
          <p:cNvSpPr/>
          <p:nvPr/>
        </p:nvSpPr>
        <p:spPr>
          <a:xfrm>
            <a:off x="447675" y="900113"/>
            <a:ext cx="2068513" cy="5016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实验结果与对比</a:t>
            </a:r>
          </a:p>
        </p:txBody>
      </p:sp>
      <p:sp>
        <p:nvSpPr>
          <p:cNvPr id="34822" name="文本框 1"/>
          <p:cNvSpPr txBox="1"/>
          <p:nvPr/>
        </p:nvSpPr>
        <p:spPr>
          <a:xfrm>
            <a:off x="620749" y="3210600"/>
            <a:ext cx="4310063" cy="20313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康奈尔抓取数据集</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Cornell Grasp Dataset</a:t>
            </a:r>
            <a:r>
              <a:rPr lang="zh-CN" altLang="en-US"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包含了</a:t>
            </a:r>
            <a:r>
              <a:rPr lang="en-US" altLang="zh-CN" dirty="0">
                <a:latin typeface="宋体" panose="02010600030101010101" pitchFamily="2" charset="-122"/>
                <a:ea typeface="宋体" panose="02010600030101010101" pitchFamily="2" charset="-122"/>
              </a:rPr>
              <a:t>280</a:t>
            </a:r>
            <a:r>
              <a:rPr lang="zh-CN" altLang="zh-CN" dirty="0">
                <a:latin typeface="宋体" panose="02010600030101010101" pitchFamily="2" charset="-122"/>
                <a:ea typeface="宋体" panose="02010600030101010101" pitchFamily="2" charset="-122"/>
              </a:rPr>
              <a:t>种物体，其中每个物体都在工作台上以多种姿态进行了拍摄</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pPr marL="0" lvl="0" indent="0">
              <a:lnSpc>
                <a:spcPct val="100000"/>
              </a:lnSpc>
              <a:spcBef>
                <a:spcPct val="0"/>
              </a:spcBef>
              <a:buNone/>
            </a:pPr>
            <a:endParaRPr lang="en-US" altLang="zh-CN" dirty="0">
              <a:latin typeface="宋体" panose="02010600030101010101" pitchFamily="2" charset="-122"/>
              <a:ea typeface="宋体" panose="02010600030101010101" pitchFamily="2" charset="-122"/>
            </a:endParaRPr>
          </a:p>
          <a:p>
            <a:pPr marL="0" lvl="0" indent="0">
              <a:lnSpc>
                <a:spcPct val="100000"/>
              </a:lnSpc>
              <a:spcBef>
                <a:spcPct val="0"/>
              </a:spcBef>
              <a:buNone/>
            </a:pPr>
            <a:r>
              <a:rPr lang="zh-CN" altLang="en-US" dirty="0">
                <a:latin typeface="宋体" panose="02010600030101010101" pitchFamily="2" charset="-122"/>
                <a:ea typeface="宋体" panose="02010600030101010101" pitchFamily="2" charset="-122"/>
              </a:rPr>
              <a:t>    数据集由</a:t>
            </a:r>
            <a:r>
              <a:rPr lang="en-US" altLang="zh-CN" dirty="0">
                <a:latin typeface="宋体" panose="02010600030101010101" pitchFamily="2" charset="-122"/>
                <a:ea typeface="宋体" panose="02010600030101010101" pitchFamily="2" charset="-122"/>
              </a:rPr>
              <a:t>Kinect</a:t>
            </a:r>
            <a:r>
              <a:rPr lang="zh-CN" altLang="en-US" dirty="0">
                <a:latin typeface="宋体" panose="02010600030101010101" pitchFamily="2" charset="-122"/>
                <a:ea typeface="宋体" panose="02010600030101010101" pitchFamily="2" charset="-122"/>
              </a:rPr>
              <a:t>传感器采集，</a:t>
            </a:r>
            <a:r>
              <a:rPr lang="en-US" altLang="zh-CN" dirty="0">
                <a:latin typeface="宋体" panose="02010600030101010101" pitchFamily="2" charset="-122"/>
                <a:ea typeface="宋体" panose="02010600030101010101" pitchFamily="2" charset="-122"/>
              </a:rPr>
              <a:t>Kinect</a:t>
            </a:r>
            <a:r>
              <a:rPr lang="zh-CN" altLang="en-US" dirty="0">
                <a:latin typeface="宋体" panose="02010600030101010101" pitchFamily="2" charset="-122"/>
                <a:ea typeface="宋体" panose="02010600030101010101" pitchFamily="2" charset="-122"/>
              </a:rPr>
              <a:t>拍摄的场景图像只有中心位置是工作台，需要对输入图像数据进行预处理，将图像大小规整为</a:t>
            </a:r>
            <a:r>
              <a:rPr lang="en-US" altLang="zh-CN" dirty="0">
                <a:latin typeface="宋体" panose="02010600030101010101" pitchFamily="2" charset="-122"/>
                <a:ea typeface="宋体" panose="02010600030101010101" pitchFamily="2" charset="-122"/>
              </a:rPr>
              <a:t>224×224</a:t>
            </a:r>
            <a:r>
              <a:rPr lang="zh-CN" altLang="en-US" dirty="0" smtClean="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lvl="0" indent="0">
              <a:lnSpc>
                <a:spcPct val="100000"/>
              </a:lnSpc>
              <a:spcBef>
                <a:spcPct val="0"/>
              </a:spcBef>
              <a:buNone/>
            </a:pPr>
            <a:r>
              <a:rPr lang="en-US" altLang="zh-CN" dirty="0">
                <a:latin typeface="宋体" panose="02010600030101010101" pitchFamily="2" charset="-122"/>
                <a:ea typeface="宋体" panose="02010600030101010101" pitchFamily="2" charset="-122"/>
              </a:rPr>
              <a:t>    </a:t>
            </a:r>
            <a:endParaRPr lang="en-US" altLang="zh-CN" dirty="0" smtClean="0">
              <a:latin typeface="宋体" panose="02010600030101010101" pitchFamily="2" charset="-122"/>
              <a:ea typeface="宋体" panose="02010600030101010101" pitchFamily="2" charset="-122"/>
            </a:endParaRPr>
          </a:p>
          <a:p>
            <a:pPr marL="0" lvl="0" indent="0">
              <a:lnSpc>
                <a:spcPct val="100000"/>
              </a:lnSpc>
              <a:spcBef>
                <a:spcPct val="0"/>
              </a:spcBef>
              <a:buNone/>
            </a:pPr>
            <a:r>
              <a:rPr lang="en-US" altLang="zh-CN" dirty="0">
                <a:latin typeface="宋体" panose="02010600030101010101" pitchFamily="2" charset="-122"/>
                <a:ea typeface="宋体" panose="02010600030101010101" pitchFamily="2" charset="-122"/>
              </a:rPr>
              <a:t> </a:t>
            </a:r>
            <a:r>
              <a:rPr lang="en-US" altLang="zh-CN" dirty="0" smtClean="0">
                <a:latin typeface="宋体" panose="02010600030101010101" pitchFamily="2" charset="-122"/>
                <a:ea typeface="宋体" panose="02010600030101010101" pitchFamily="2" charset="-122"/>
              </a:rPr>
              <a:t>  </a:t>
            </a:r>
            <a:endParaRPr lang="zh-CN" altLang="en-US" dirty="0">
              <a:latin typeface="宋体" panose="02010600030101010101" pitchFamily="2" charset="-122"/>
              <a:ea typeface="宋体" panose="02010600030101010101" pitchFamily="2" charset="-122"/>
            </a:endParaRPr>
          </a:p>
        </p:txBody>
      </p:sp>
      <p:sp>
        <p:nvSpPr>
          <p:cNvPr id="12" name="圆角矩形 11"/>
          <p:cNvSpPr/>
          <p:nvPr/>
        </p:nvSpPr>
        <p:spPr>
          <a:xfrm rot="10800000" flipV="1">
            <a:off x="358775" y="1820863"/>
            <a:ext cx="2246313"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康奈尔抓取数据集</a:t>
            </a:r>
          </a:p>
        </p:txBody>
      </p:sp>
      <p:pic>
        <p:nvPicPr>
          <p:cNvPr id="34824" name="图片 20"/>
          <p:cNvPicPr>
            <a:picLocks noChangeAspect="1"/>
          </p:cNvPicPr>
          <p:nvPr/>
        </p:nvPicPr>
        <p:blipFill>
          <a:blip r:embed="rId3"/>
          <a:stretch>
            <a:fillRect/>
          </a:stretch>
        </p:blipFill>
        <p:spPr>
          <a:xfrm>
            <a:off x="5570538" y="2776538"/>
            <a:ext cx="2254250" cy="2251075"/>
          </a:xfrm>
          <a:prstGeom prst="rect">
            <a:avLst/>
          </a:prstGeom>
          <a:noFill/>
          <a:ln w="9525">
            <a:noFill/>
          </a:ln>
        </p:spPr>
      </p:pic>
      <p:sp>
        <p:nvSpPr>
          <p:cNvPr id="34825" name="矩形 2"/>
          <p:cNvSpPr/>
          <p:nvPr/>
        </p:nvSpPr>
        <p:spPr>
          <a:xfrm>
            <a:off x="5681663" y="5103813"/>
            <a:ext cx="2032000" cy="27622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zh-CN" sz="1200" dirty="0">
                <a:latin typeface="Times New Roman" panose="02020603050405020304" pitchFamily="18" charset="0"/>
                <a:ea typeface="宋体" panose="02010600030101010101" pitchFamily="2" charset="-122"/>
              </a:rPr>
              <a:t>康奈尔抓取数据集部分物体</a:t>
            </a:r>
            <a:endParaRPr lang="zh-CN" altLang="en-US" sz="1200" dirty="0"/>
          </a:p>
        </p:txBody>
      </p:sp>
      <p:sp>
        <p:nvSpPr>
          <p:cNvPr id="14" name="文本框 13"/>
          <p:cNvSpPr txBox="1"/>
          <p:nvPr/>
        </p:nvSpPr>
        <p:spPr>
          <a:xfrm>
            <a:off x="-4763" y="267494"/>
            <a:ext cx="7699984" cy="523220"/>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二</a:t>
            </a:r>
            <a:r>
              <a:rPr lang="zh-CN" altLang="en-US" sz="2700" b="1" dirty="0" smtClean="0">
                <a:solidFill>
                  <a:schemeClr val="accent4"/>
                </a:solidFill>
                <a:latin typeface="+mj-ea"/>
              </a:rPr>
              <a:t>、</a:t>
            </a:r>
            <a:r>
              <a:rPr lang="zh-CN" altLang="en-US" sz="2800" b="1" dirty="0">
                <a:solidFill>
                  <a:schemeClr val="accent2"/>
                </a:solidFill>
                <a:latin typeface="+mn-ea"/>
                <a:sym typeface="+mn-ea"/>
              </a:rPr>
              <a:t>基于深度卷积神经网络</a:t>
            </a:r>
            <a:r>
              <a:rPr lang="zh-CN" altLang="en-US" sz="2700" b="1" dirty="0" smtClean="0">
                <a:solidFill>
                  <a:schemeClr val="accent4"/>
                </a:solidFill>
                <a:latin typeface="+mj-ea"/>
              </a:rPr>
              <a:t>快速</a:t>
            </a:r>
            <a:r>
              <a:rPr lang="zh-CN" altLang="en-US" sz="2700" b="1" dirty="0">
                <a:solidFill>
                  <a:schemeClr val="accent4"/>
                </a:solidFill>
                <a:latin typeface="+mj-ea"/>
              </a:rPr>
              <a:t>物体识别</a:t>
            </a:r>
            <a:r>
              <a:rPr lang="zh-CN" altLang="en-US" sz="2700" b="1" dirty="0" smtClean="0">
                <a:solidFill>
                  <a:schemeClr val="accent4"/>
                </a:solidFill>
                <a:latin typeface="+mj-ea"/>
              </a:rPr>
              <a:t>方法</a:t>
            </a:r>
            <a:endParaRPr lang="zh-CN" altLang="en-US" sz="2700" b="1" dirty="0">
              <a:solidFill>
                <a:schemeClr val="accent4"/>
              </a:solidFill>
              <a:latin typeface="+mj-ea"/>
            </a:endParaRPr>
          </a:p>
        </p:txBody>
      </p:sp>
    </p:spTree>
  </p:cSld>
  <p:clrMapOvr>
    <a:masterClrMapping/>
  </p:clrMapOvr>
  <p:transition spd="med" advTm="12753">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5856" name="图片 28"/>
            <p:cNvPicPr>
              <a:picLocks noChangeAspect="1"/>
            </p:cNvPicPr>
            <p:nvPr/>
          </p:nvPicPr>
          <p:blipFill>
            <a:blip r:embed="rId3">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2605088" y="1046163"/>
            <a:ext cx="6538913"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35845" name="矩形 1"/>
          <p:cNvSpPr/>
          <p:nvPr/>
        </p:nvSpPr>
        <p:spPr>
          <a:xfrm>
            <a:off x="447675" y="900113"/>
            <a:ext cx="2068513" cy="5016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实验结果与对比</a:t>
            </a:r>
          </a:p>
        </p:txBody>
      </p:sp>
      <p:sp>
        <p:nvSpPr>
          <p:cNvPr id="12" name="圆角矩形 11"/>
          <p:cNvSpPr/>
          <p:nvPr/>
        </p:nvSpPr>
        <p:spPr>
          <a:xfrm rot="10800000" flipV="1">
            <a:off x="358775" y="1820863"/>
            <a:ext cx="1314450"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实验训练</a:t>
            </a:r>
          </a:p>
        </p:txBody>
      </p:sp>
      <p:sp>
        <p:nvSpPr>
          <p:cNvPr id="35847" name="矩形 2"/>
          <p:cNvSpPr/>
          <p:nvPr/>
        </p:nvSpPr>
        <p:spPr>
          <a:xfrm>
            <a:off x="358775" y="2717800"/>
            <a:ext cx="3086100" cy="3785652"/>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zh-CN" sz="1600" dirty="0">
                <a:latin typeface="宋体" panose="02010600030101010101" pitchFamily="2" charset="-122"/>
                <a:ea typeface="宋体" panose="02010600030101010101" pitchFamily="2" charset="-122"/>
              </a:rPr>
              <a:t>批梯度下降</a:t>
            </a:r>
            <a:r>
              <a:rPr lang="zh-CN" altLang="en-US" sz="1600" dirty="0">
                <a:latin typeface="宋体" panose="02010600030101010101" pitchFamily="2" charset="-122"/>
                <a:ea typeface="宋体" panose="02010600030101010101" pitchFamily="2" charset="-122"/>
              </a:rPr>
              <a:t>优化算</a:t>
            </a:r>
            <a:r>
              <a:rPr lang="zh-CN" altLang="zh-CN" sz="1600" dirty="0">
                <a:latin typeface="宋体" panose="02010600030101010101" pitchFamily="2" charset="-122"/>
                <a:ea typeface="宋体" panose="02010600030101010101" pitchFamily="2" charset="-122"/>
              </a:rPr>
              <a:t>法</a:t>
            </a:r>
            <a:endParaRPr lang="en-US" altLang="zh-CN" sz="1600" dirty="0">
              <a:latin typeface="宋体" panose="02010600030101010101" pitchFamily="2" charset="-122"/>
              <a:ea typeface="宋体" panose="02010600030101010101" pitchFamily="2" charset="-122"/>
            </a:endParaRPr>
          </a:p>
          <a:p>
            <a:pPr marL="0" lvl="0" indent="0">
              <a:lnSpc>
                <a:spcPct val="100000"/>
              </a:lnSpc>
              <a:spcBef>
                <a:spcPct val="0"/>
              </a:spcBef>
              <a:buNone/>
            </a:pPr>
            <a:r>
              <a:rPr lang="en-US" altLang="zh-CN" sz="1600" dirty="0">
                <a:latin typeface="Times New Roman" panose="02020603050405020304" pitchFamily="18" charset="0"/>
                <a:ea typeface="宋体" panose="02010600030101010101" pitchFamily="2" charset="-122"/>
              </a:rPr>
              <a:t>Epoch: 20000</a:t>
            </a:r>
          </a:p>
          <a:p>
            <a:pPr marL="0" lvl="0" indent="0">
              <a:lnSpc>
                <a:spcPct val="100000"/>
              </a:lnSpc>
              <a:spcBef>
                <a:spcPct val="0"/>
              </a:spcBef>
              <a:buNone/>
            </a:pPr>
            <a:r>
              <a:rPr lang="en-US" altLang="zh-CN" sz="1600" dirty="0">
                <a:latin typeface="Times New Roman" panose="02020603050405020304" pitchFamily="18" charset="0"/>
                <a:ea typeface="宋体" panose="02010600030101010101" pitchFamily="2" charset="-122"/>
              </a:rPr>
              <a:t>Batch: 32</a:t>
            </a:r>
          </a:p>
          <a:p>
            <a:pPr marL="0" lvl="0" indent="0">
              <a:lnSpc>
                <a:spcPct val="100000"/>
              </a:lnSpc>
              <a:spcBef>
                <a:spcPct val="0"/>
              </a:spcBef>
              <a:buNone/>
            </a:pPr>
            <a:r>
              <a:rPr lang="zh-CN" altLang="en-US" sz="1600" dirty="0">
                <a:latin typeface="Times New Roman" panose="02020603050405020304" pitchFamily="18" charset="0"/>
                <a:ea typeface="宋体" panose="02010600030101010101" pitchFamily="2" charset="-122"/>
              </a:rPr>
              <a:t>学习率</a:t>
            </a:r>
            <a:r>
              <a:rPr lang="en-US" altLang="zh-CN" sz="1600" i="1" dirty="0">
                <a:latin typeface="Times New Roman" panose="02020603050405020304" pitchFamily="18" charset="0"/>
                <a:ea typeface="宋体" panose="02010600030101010101" pitchFamily="2" charset="-122"/>
              </a:rPr>
              <a:t>η</a:t>
            </a:r>
            <a:r>
              <a:rPr lang="en-US" altLang="zh-CN" sz="1600" i="1" baseline="-25000" dirty="0">
                <a:latin typeface="Times New Roman" panose="02020603050405020304" pitchFamily="18" charset="0"/>
                <a:ea typeface="宋体" panose="02010600030101010101" pitchFamily="2" charset="-122"/>
              </a:rPr>
              <a:t>t</a:t>
            </a:r>
            <a:r>
              <a:rPr lang="en-US" altLang="zh-CN" sz="1600" dirty="0">
                <a:latin typeface="Times New Roman" panose="02020603050405020304" pitchFamily="18" charset="0"/>
                <a:ea typeface="宋体" panose="02010600030101010101" pitchFamily="2" charset="-122"/>
              </a:rPr>
              <a:t>: 0.1(</a:t>
            </a:r>
            <a:r>
              <a:rPr lang="zh-CN" altLang="en-US" sz="1600" dirty="0">
                <a:latin typeface="Times New Roman" panose="02020603050405020304" pitchFamily="18" charset="0"/>
                <a:ea typeface="宋体" panose="02010600030101010101" pitchFamily="2" charset="-122"/>
              </a:rPr>
              <a:t>指数衰退法</a:t>
            </a:r>
            <a:r>
              <a:rPr lang="en-US" altLang="zh-CN" sz="1600" dirty="0">
                <a:latin typeface="Times New Roman" panose="02020603050405020304" pitchFamily="18" charset="0"/>
                <a:ea typeface="宋体" panose="02010600030101010101" pitchFamily="2" charset="-122"/>
              </a:rPr>
              <a:t>)</a:t>
            </a:r>
          </a:p>
          <a:p>
            <a:pPr marL="0" lvl="0" indent="0">
              <a:lnSpc>
                <a:spcPct val="100000"/>
              </a:lnSpc>
              <a:spcBef>
                <a:spcPct val="0"/>
              </a:spcBef>
              <a:buNone/>
            </a:pPr>
            <a:endParaRPr lang="en-US" altLang="zh-CN" sz="1600" dirty="0">
              <a:latin typeface="宋体" panose="02010600030101010101" pitchFamily="2" charset="-122"/>
              <a:ea typeface="宋体" panose="02010600030101010101" pitchFamily="2" charset="-122"/>
            </a:endParaRPr>
          </a:p>
          <a:p>
            <a:pPr marL="0" lvl="0" indent="0">
              <a:lnSpc>
                <a:spcPct val="100000"/>
              </a:lnSpc>
              <a:spcBef>
                <a:spcPct val="0"/>
              </a:spcBef>
              <a:buNone/>
            </a:pPr>
            <a:r>
              <a:rPr lang="en-US" altLang="zh-CN" sz="1600" i="1" dirty="0"/>
              <a:t>                   </a:t>
            </a:r>
            <a:r>
              <a:rPr lang="en-US" altLang="zh-CN" sz="1600" i="1" dirty="0">
                <a:latin typeface="Times New Roman" panose="02020603050405020304" pitchFamily="18" charset="0"/>
                <a:cs typeface="Times New Roman" panose="02020603050405020304" pitchFamily="18" charset="0"/>
              </a:rPr>
              <a:t>d</a:t>
            </a:r>
            <a:r>
              <a:rPr lang="en-US" altLang="zh-CN" sz="1600" dirty="0">
                <a:latin typeface="Times New Roman" panose="02020603050405020304" pitchFamily="18" charset="0"/>
                <a:cs typeface="Times New Roman" panose="02020603050405020304" pitchFamily="18" charset="0"/>
              </a:rPr>
              <a:t>=0.96,  </a:t>
            </a:r>
            <a:r>
              <a:rPr lang="en-US" altLang="zh-CN" sz="1600" i="1" dirty="0">
                <a:latin typeface="Times New Roman" panose="02020603050405020304" pitchFamily="18" charset="0"/>
                <a:cs typeface="Times New Roman" panose="02020603050405020304" pitchFamily="18" charset="0"/>
              </a:rPr>
              <a:t>t</a:t>
            </a:r>
            <a:r>
              <a:rPr lang="en-US" altLang="zh-CN" sz="1600" i="1" baseline="-25000" dirty="0">
                <a:latin typeface="Times New Roman" panose="02020603050405020304" pitchFamily="18" charset="0"/>
                <a:cs typeface="Times New Roman" panose="02020603050405020304" pitchFamily="18" charset="0"/>
              </a:rPr>
              <a:t>decay</a:t>
            </a:r>
            <a:r>
              <a:rPr lang="en-US" altLang="zh-CN" sz="1600" dirty="0">
                <a:latin typeface="Times New Roman" panose="02020603050405020304" pitchFamily="18" charset="0"/>
                <a:ea typeface="宋体" panose="02010600030101010101" pitchFamily="2" charset="-122"/>
              </a:rPr>
              <a:t>=100</a:t>
            </a:r>
          </a:p>
          <a:p>
            <a:pPr marL="0" lvl="0" indent="0">
              <a:lnSpc>
                <a:spcPct val="100000"/>
              </a:lnSpc>
              <a:spcBef>
                <a:spcPct val="0"/>
              </a:spcBef>
              <a:buNone/>
            </a:pPr>
            <a:endParaRPr lang="en-US" altLang="zh-CN" sz="1600" dirty="0">
              <a:latin typeface="宋体" panose="02010600030101010101" pitchFamily="2" charset="-122"/>
              <a:ea typeface="宋体" panose="02010600030101010101" pitchFamily="2" charset="-122"/>
            </a:endParaRPr>
          </a:p>
          <a:p>
            <a:pPr marL="0" lvl="0" indent="0">
              <a:lnSpc>
                <a:spcPct val="100000"/>
              </a:lnSpc>
              <a:spcBef>
                <a:spcPct val="0"/>
              </a:spcBef>
              <a:buNone/>
            </a:pPr>
            <a:endParaRPr lang="en-US" altLang="zh-CN" sz="1600" dirty="0">
              <a:latin typeface="宋体" panose="02010600030101010101" pitchFamily="2" charset="-122"/>
              <a:ea typeface="宋体" panose="02010600030101010101" pitchFamily="2" charset="-122"/>
            </a:endParaRPr>
          </a:p>
          <a:p>
            <a:pPr marL="0" lvl="0" indent="0">
              <a:lnSpc>
                <a:spcPct val="100000"/>
              </a:lnSpc>
              <a:spcBef>
                <a:spcPct val="0"/>
              </a:spcBef>
              <a:buNone/>
            </a:pPr>
            <a:r>
              <a:rPr lang="zh-CN" altLang="en-US" sz="1600" dirty="0">
                <a:latin typeface="宋体" panose="02010600030101010101" pitchFamily="2" charset="-122"/>
                <a:ea typeface="宋体" panose="02010600030101010101" pitchFamily="2" charset="-122"/>
              </a:rPr>
              <a:t>隐藏层激活函数</a:t>
            </a:r>
            <a:r>
              <a:rPr lang="en-US" altLang="zh-CN" sz="1600" dirty="0">
                <a:latin typeface="宋体" panose="02010600030101010101" pitchFamily="2" charset="-122"/>
                <a:ea typeface="宋体" panose="02010600030101010101" pitchFamily="2" charset="-122"/>
              </a:rPr>
              <a:t>(ReLU)</a:t>
            </a:r>
            <a:r>
              <a:rPr lang="zh-CN" altLang="en-US" sz="1600" dirty="0">
                <a:latin typeface="宋体" panose="02010600030101010101" pitchFamily="2" charset="-122"/>
                <a:ea typeface="宋体" panose="02010600030101010101" pitchFamily="2" charset="-122"/>
              </a:rPr>
              <a:t>：</a:t>
            </a:r>
            <a:endParaRPr lang="en-US" altLang="zh-CN" sz="1600" dirty="0">
              <a:latin typeface="宋体" panose="02010600030101010101" pitchFamily="2" charset="-122"/>
              <a:ea typeface="宋体" panose="02010600030101010101" pitchFamily="2" charset="-122"/>
            </a:endParaRPr>
          </a:p>
          <a:p>
            <a:pPr marL="0" lvl="0" indent="0">
              <a:lnSpc>
                <a:spcPct val="100000"/>
              </a:lnSpc>
              <a:spcBef>
                <a:spcPct val="0"/>
              </a:spcBef>
              <a:buNone/>
            </a:pPr>
            <a:endParaRPr lang="en-US" altLang="zh-CN" sz="1600" dirty="0">
              <a:latin typeface="宋体" panose="02010600030101010101" pitchFamily="2" charset="-122"/>
              <a:ea typeface="宋体" panose="02010600030101010101" pitchFamily="2" charset="-122"/>
            </a:endParaRPr>
          </a:p>
          <a:p>
            <a:pPr marL="0" lvl="0" indent="0">
              <a:lnSpc>
                <a:spcPct val="100000"/>
              </a:lnSpc>
              <a:spcBef>
                <a:spcPct val="0"/>
              </a:spcBef>
              <a:buNone/>
            </a:pPr>
            <a:endParaRPr lang="en-US" altLang="zh-CN" sz="1600" dirty="0">
              <a:latin typeface="宋体" panose="02010600030101010101" pitchFamily="2" charset="-122"/>
              <a:ea typeface="宋体" panose="02010600030101010101" pitchFamily="2" charset="-122"/>
            </a:endParaRPr>
          </a:p>
          <a:p>
            <a:pPr marL="0" lvl="0" indent="0">
              <a:lnSpc>
                <a:spcPct val="100000"/>
              </a:lnSpc>
              <a:spcBef>
                <a:spcPct val="0"/>
              </a:spcBef>
              <a:buNone/>
            </a:pPr>
            <a:r>
              <a:rPr lang="zh-CN" altLang="en-US" sz="1600" dirty="0">
                <a:latin typeface="宋体" panose="02010600030101010101" pitchFamily="2" charset="-122"/>
                <a:ea typeface="宋体" panose="02010600030101010101" pitchFamily="2" charset="-122"/>
              </a:rPr>
              <a:t>输出层激活函数</a:t>
            </a:r>
            <a:r>
              <a:rPr lang="en-US" altLang="zh-CN" sz="1600" dirty="0">
                <a:latin typeface="宋体" panose="02010600030101010101" pitchFamily="2" charset="-122"/>
                <a:ea typeface="宋体" panose="02010600030101010101" pitchFamily="2" charset="-122"/>
              </a:rPr>
              <a:t>(Softmax)</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marL="0" lvl="0" indent="0">
              <a:lnSpc>
                <a:spcPct val="100000"/>
              </a:lnSpc>
              <a:spcBef>
                <a:spcPct val="0"/>
              </a:spcBef>
              <a:buNone/>
            </a:pPr>
            <a:endParaRPr lang="en-US" altLang="zh-CN" sz="1600" dirty="0">
              <a:latin typeface="宋体" panose="02010600030101010101" pitchFamily="2" charset="-122"/>
              <a:ea typeface="宋体" panose="02010600030101010101" pitchFamily="2" charset="-122"/>
            </a:endParaRPr>
          </a:p>
          <a:p>
            <a:pPr marL="0" lvl="0" indent="0">
              <a:lnSpc>
                <a:spcPct val="100000"/>
              </a:lnSpc>
              <a:spcBef>
                <a:spcPct val="0"/>
              </a:spcBef>
              <a:buNone/>
            </a:pPr>
            <a:endParaRPr lang="en-US" altLang="zh-CN" sz="1600" dirty="0" smtClean="0">
              <a:latin typeface="宋体" panose="02010600030101010101" pitchFamily="2" charset="-122"/>
              <a:ea typeface="宋体" panose="02010600030101010101" pitchFamily="2" charset="-122"/>
            </a:endParaRPr>
          </a:p>
          <a:p>
            <a:pPr marL="0" lvl="0" indent="0">
              <a:lnSpc>
                <a:spcPct val="100000"/>
              </a:lnSpc>
              <a:spcBef>
                <a:spcPct val="0"/>
              </a:spcBef>
              <a:buNone/>
            </a:pPr>
            <a:r>
              <a:rPr lang="zh-CN" altLang="en-US" sz="1600" dirty="0" smtClean="0">
                <a:latin typeface="宋体" panose="02010600030101010101" pitchFamily="2" charset="-122"/>
                <a:ea typeface="宋体" panose="02010600030101010101" pitchFamily="2" charset="-122"/>
              </a:rPr>
              <a:t>损失函数：</a:t>
            </a:r>
            <a:endParaRPr lang="zh-CN" altLang="en-US" sz="1600" dirty="0">
              <a:latin typeface="宋体" panose="02010600030101010101" pitchFamily="2" charset="-122"/>
              <a:ea typeface="宋体" panose="02010600030101010101" pitchFamily="2" charset="-122"/>
            </a:endParaRPr>
          </a:p>
        </p:txBody>
      </p:sp>
      <p:pic>
        <p:nvPicPr>
          <p:cNvPr id="35848" name="图片 20"/>
          <p:cNvPicPr>
            <a:picLocks noChangeAspect="1"/>
          </p:cNvPicPr>
          <p:nvPr/>
        </p:nvPicPr>
        <p:blipFill>
          <a:blip r:embed="rId4"/>
          <a:stretch>
            <a:fillRect/>
          </a:stretch>
        </p:blipFill>
        <p:spPr>
          <a:xfrm>
            <a:off x="3827463" y="2717800"/>
            <a:ext cx="4887912" cy="3114675"/>
          </a:xfrm>
          <a:prstGeom prst="rect">
            <a:avLst/>
          </a:prstGeom>
          <a:noFill/>
          <a:ln w="9525">
            <a:noFill/>
          </a:ln>
        </p:spPr>
      </p:pic>
      <p:sp>
        <p:nvSpPr>
          <p:cNvPr id="35849" name="Rectangle 2"/>
          <p:cNvSpPr/>
          <p:nvPr/>
        </p:nvSpPr>
        <p:spPr>
          <a:xfrm>
            <a:off x="0" y="0"/>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graphicFrame>
        <p:nvGraphicFramePr>
          <p:cNvPr id="35850" name="对象 6"/>
          <p:cNvGraphicFramePr>
            <a:graphicFrameLocks noChangeAspect="1"/>
          </p:cNvGraphicFramePr>
          <p:nvPr/>
        </p:nvGraphicFramePr>
        <p:xfrm>
          <a:off x="2663825" y="4737100"/>
          <a:ext cx="838200" cy="228600"/>
        </p:xfrm>
        <a:graphic>
          <a:graphicData uri="http://schemas.openxmlformats.org/presentationml/2006/ole">
            <mc:AlternateContent xmlns:mc="http://schemas.openxmlformats.org/markup-compatibility/2006">
              <mc:Choice xmlns:v="urn:schemas-microsoft-com:vml" Requires="v">
                <p:oleObj spid="_x0000_s8382" r:id="rId5" imgW="774065" imgH="203200" progId="Equation.DSMT4">
                  <p:embed/>
                </p:oleObj>
              </mc:Choice>
              <mc:Fallback>
                <p:oleObj r:id="rId5" imgW="774065" imgH="203200" progId="Equation.DSMT4">
                  <p:embed/>
                  <p:pic>
                    <p:nvPicPr>
                      <p:cNvPr id="0" name="图片 3078"/>
                      <p:cNvPicPr/>
                      <p:nvPr/>
                    </p:nvPicPr>
                    <p:blipFill>
                      <a:blip r:embed="rId6"/>
                      <a:stretch>
                        <a:fillRect/>
                      </a:stretch>
                    </p:blipFill>
                    <p:spPr>
                      <a:xfrm>
                        <a:off x="2663825" y="4737100"/>
                        <a:ext cx="838200" cy="228600"/>
                      </a:xfrm>
                      <a:prstGeom prst="rect">
                        <a:avLst/>
                      </a:prstGeom>
                      <a:noFill/>
                      <a:ln w="38100">
                        <a:noFill/>
                        <a:miter/>
                      </a:ln>
                    </p:spPr>
                  </p:pic>
                </p:oleObj>
              </mc:Fallback>
            </mc:AlternateContent>
          </a:graphicData>
        </a:graphic>
      </p:graphicFrame>
      <p:graphicFrame>
        <p:nvGraphicFramePr>
          <p:cNvPr id="35851" name="对象 22"/>
          <p:cNvGraphicFramePr>
            <a:graphicFrameLocks noChangeAspect="1"/>
          </p:cNvGraphicFramePr>
          <p:nvPr/>
        </p:nvGraphicFramePr>
        <p:xfrm>
          <a:off x="2976563" y="5351463"/>
          <a:ext cx="658812" cy="542925"/>
        </p:xfrm>
        <a:graphic>
          <a:graphicData uri="http://schemas.openxmlformats.org/presentationml/2006/ole">
            <mc:AlternateContent xmlns:mc="http://schemas.openxmlformats.org/markup-compatibility/2006">
              <mc:Choice xmlns:v="urn:schemas-microsoft-com:vml" Requires="v">
                <p:oleObj spid="_x0000_s8383" r:id="rId7" imgW="609600" imgH="482600" progId="Equation.DSMT4">
                  <p:embed/>
                </p:oleObj>
              </mc:Choice>
              <mc:Fallback>
                <p:oleObj r:id="rId7" imgW="609600" imgH="482600" progId="Equation.DSMT4">
                  <p:embed/>
                  <p:pic>
                    <p:nvPicPr>
                      <p:cNvPr id="0" name="图片 3081"/>
                      <p:cNvPicPr/>
                      <p:nvPr/>
                    </p:nvPicPr>
                    <p:blipFill>
                      <a:blip r:embed="rId8"/>
                      <a:stretch>
                        <a:fillRect/>
                      </a:stretch>
                    </p:blipFill>
                    <p:spPr>
                      <a:xfrm>
                        <a:off x="2976563" y="5351463"/>
                        <a:ext cx="658812" cy="542925"/>
                      </a:xfrm>
                      <a:prstGeom prst="rect">
                        <a:avLst/>
                      </a:prstGeom>
                      <a:noFill/>
                      <a:ln w="38100">
                        <a:noFill/>
                        <a:miter/>
                      </a:ln>
                    </p:spPr>
                  </p:pic>
                </p:oleObj>
              </mc:Fallback>
            </mc:AlternateContent>
          </a:graphicData>
        </a:graphic>
      </p:graphicFrame>
      <p:graphicFrame>
        <p:nvGraphicFramePr>
          <p:cNvPr id="35853" name="对象 8"/>
          <p:cNvGraphicFramePr>
            <a:graphicFrameLocks noChangeAspect="1"/>
          </p:cNvGraphicFramePr>
          <p:nvPr/>
        </p:nvGraphicFramePr>
        <p:xfrm>
          <a:off x="447675" y="3821113"/>
          <a:ext cx="838200" cy="381000"/>
        </p:xfrm>
        <a:graphic>
          <a:graphicData uri="http://schemas.openxmlformats.org/presentationml/2006/ole">
            <mc:AlternateContent xmlns:mc="http://schemas.openxmlformats.org/markup-compatibility/2006">
              <mc:Choice xmlns:v="urn:schemas-microsoft-com:vml" Requires="v">
                <p:oleObj spid="_x0000_s8384" r:id="rId9" imgW="862965" imgH="381000" progId="Equation.DSMT4">
                  <p:embed/>
                </p:oleObj>
              </mc:Choice>
              <mc:Fallback>
                <p:oleObj r:id="rId9" imgW="862965" imgH="381000" progId="Equation.DSMT4">
                  <p:embed/>
                  <p:pic>
                    <p:nvPicPr>
                      <p:cNvPr id="0" name="图片 3080"/>
                      <p:cNvPicPr/>
                      <p:nvPr/>
                    </p:nvPicPr>
                    <p:blipFill>
                      <a:blip r:embed="rId10"/>
                      <a:stretch>
                        <a:fillRect/>
                      </a:stretch>
                    </p:blipFill>
                    <p:spPr>
                      <a:xfrm>
                        <a:off x="447675" y="3821113"/>
                        <a:ext cx="838200" cy="381000"/>
                      </a:xfrm>
                      <a:prstGeom prst="rect">
                        <a:avLst/>
                      </a:prstGeom>
                      <a:noFill/>
                      <a:ln w="38100">
                        <a:noFill/>
                        <a:miter/>
                      </a:ln>
                    </p:spPr>
                  </p:pic>
                </p:oleObj>
              </mc:Fallback>
            </mc:AlternateContent>
          </a:graphicData>
        </a:graphic>
      </p:graphicFrame>
      <p:sp>
        <p:nvSpPr>
          <p:cNvPr id="35854" name="矩形 9"/>
          <p:cNvSpPr/>
          <p:nvPr/>
        </p:nvSpPr>
        <p:spPr>
          <a:xfrm>
            <a:off x="5268913" y="5913438"/>
            <a:ext cx="2646362" cy="277812"/>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zh-CN" sz="1200" dirty="0">
                <a:latin typeface="Times New Roman" panose="02020603050405020304" pitchFamily="18" charset="0"/>
                <a:ea typeface="宋体" panose="02010600030101010101" pitchFamily="2" charset="-122"/>
              </a:rPr>
              <a:t>验证集上随训练迭代次数变化准确率</a:t>
            </a:r>
            <a:endParaRPr lang="zh-CN" altLang="en-US" sz="1200" dirty="0"/>
          </a:p>
        </p:txBody>
      </p:sp>
      <p:sp>
        <p:nvSpPr>
          <p:cNvPr id="2" name="Rectangle 29"/>
          <p:cNvSpPr>
            <a:spLocks noChangeArrowheads="1"/>
          </p:cNvSpPr>
          <p:nvPr/>
        </p:nvSpPr>
        <p:spPr bwMode="auto">
          <a:xfrm>
            <a:off x="2663825" y="6151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85557609"/>
              </p:ext>
            </p:extLst>
          </p:nvPr>
        </p:nvGraphicFramePr>
        <p:xfrm>
          <a:off x="1481931" y="6136274"/>
          <a:ext cx="1371600" cy="457200"/>
        </p:xfrm>
        <a:graphic>
          <a:graphicData uri="http://schemas.openxmlformats.org/presentationml/2006/ole">
            <mc:AlternateContent xmlns:mc="http://schemas.openxmlformats.org/markup-compatibility/2006">
              <mc:Choice xmlns:v="urn:schemas-microsoft-com:vml" Requires="v">
                <p:oleObj spid="_x0000_s8385" name="Equation" r:id="rId11" imgW="1397000" imgH="431800" progId="Equation.DSMT4">
                  <p:embed/>
                </p:oleObj>
              </mc:Choice>
              <mc:Fallback>
                <p:oleObj name="Equation" r:id="rId11" imgW="1397000" imgH="431800" progId="Equation.DSMT4">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81931" y="6136274"/>
                        <a:ext cx="1371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文本框 18"/>
          <p:cNvSpPr txBox="1"/>
          <p:nvPr/>
        </p:nvSpPr>
        <p:spPr>
          <a:xfrm>
            <a:off x="-4763" y="267494"/>
            <a:ext cx="7699984" cy="523220"/>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二</a:t>
            </a:r>
            <a:r>
              <a:rPr lang="zh-CN" altLang="en-US" sz="2700" b="1" dirty="0" smtClean="0">
                <a:solidFill>
                  <a:schemeClr val="accent4"/>
                </a:solidFill>
                <a:latin typeface="+mj-ea"/>
              </a:rPr>
              <a:t>、</a:t>
            </a:r>
            <a:r>
              <a:rPr lang="zh-CN" altLang="en-US" sz="2800" b="1" dirty="0">
                <a:solidFill>
                  <a:schemeClr val="accent2"/>
                </a:solidFill>
                <a:latin typeface="+mn-ea"/>
                <a:sym typeface="+mn-ea"/>
              </a:rPr>
              <a:t>基于深度卷积神经网络</a:t>
            </a:r>
            <a:r>
              <a:rPr lang="zh-CN" altLang="en-US" sz="2700" b="1" dirty="0" smtClean="0">
                <a:solidFill>
                  <a:schemeClr val="accent4"/>
                </a:solidFill>
                <a:latin typeface="+mj-ea"/>
              </a:rPr>
              <a:t>快速</a:t>
            </a:r>
            <a:r>
              <a:rPr lang="zh-CN" altLang="en-US" sz="2700" b="1" dirty="0">
                <a:solidFill>
                  <a:schemeClr val="accent4"/>
                </a:solidFill>
                <a:latin typeface="+mj-ea"/>
              </a:rPr>
              <a:t>物体识别</a:t>
            </a:r>
            <a:r>
              <a:rPr lang="zh-CN" altLang="en-US" sz="2700" b="1" dirty="0" smtClean="0">
                <a:solidFill>
                  <a:schemeClr val="accent4"/>
                </a:solidFill>
                <a:latin typeface="+mj-ea"/>
              </a:rPr>
              <a:t>方法</a:t>
            </a:r>
            <a:endParaRPr lang="zh-CN" altLang="en-US" sz="2700" b="1" dirty="0">
              <a:solidFill>
                <a:schemeClr val="accent4"/>
              </a:solidFill>
              <a:latin typeface="+mj-ea"/>
            </a:endParaRPr>
          </a:p>
        </p:txBody>
      </p:sp>
    </p:spTree>
  </p:cSld>
  <p:clrMapOvr>
    <a:masterClrMapping/>
  </p:clrMapOvr>
  <p:transition spd="med" advTm="36152">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6914" name="图片 28"/>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2605088" y="1046163"/>
            <a:ext cx="6538913"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36869" name="矩形 1"/>
          <p:cNvSpPr/>
          <p:nvPr/>
        </p:nvSpPr>
        <p:spPr>
          <a:xfrm>
            <a:off x="447675" y="900113"/>
            <a:ext cx="2068513" cy="5016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实验结果与对比</a:t>
            </a:r>
          </a:p>
        </p:txBody>
      </p:sp>
      <p:sp>
        <p:nvSpPr>
          <p:cNvPr id="12" name="圆角矩形 11"/>
          <p:cNvSpPr/>
          <p:nvPr/>
        </p:nvSpPr>
        <p:spPr>
          <a:xfrm rot="10800000" flipV="1">
            <a:off x="358775" y="1820863"/>
            <a:ext cx="1314450"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测试结果</a:t>
            </a:r>
          </a:p>
        </p:txBody>
      </p:sp>
      <p:sp>
        <p:nvSpPr>
          <p:cNvPr id="36871" name="Rectangle 2"/>
          <p:cNvSpPr/>
          <p:nvPr/>
        </p:nvSpPr>
        <p:spPr>
          <a:xfrm>
            <a:off x="0" y="0"/>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graphicFrame>
        <p:nvGraphicFramePr>
          <p:cNvPr id="2" name="表格 1"/>
          <p:cNvGraphicFramePr>
            <a:graphicFrameLocks noGrp="1"/>
          </p:cNvGraphicFramePr>
          <p:nvPr>
            <p:extLst>
              <p:ext uri="{D42A27DB-BD31-4B8C-83A1-F6EECF244321}">
                <p14:modId xmlns:p14="http://schemas.microsoft.com/office/powerpoint/2010/main" val="1807764956"/>
              </p:ext>
            </p:extLst>
          </p:nvPr>
        </p:nvGraphicFramePr>
        <p:xfrm>
          <a:off x="358775" y="2633664"/>
          <a:ext cx="3686175" cy="1168400"/>
        </p:xfrm>
        <a:graphic>
          <a:graphicData uri="http://schemas.openxmlformats.org/drawingml/2006/table">
            <a:tbl>
              <a:tblPr>
                <a:tableStyleId>{5C22544A-7EE6-4342-B048-85BDC9FD1C3A}</a:tableStyleId>
              </a:tblPr>
              <a:tblGrid>
                <a:gridCol w="1437285"/>
                <a:gridCol w="989918"/>
                <a:gridCol w="1258972"/>
              </a:tblGrid>
              <a:tr h="277646">
                <a:tc>
                  <a:txBody>
                    <a:bodyPr/>
                    <a:lstStyle/>
                    <a:p>
                      <a:pPr marL="88265" algn="l">
                        <a:lnSpc>
                          <a:spcPts val="1550"/>
                        </a:lnSpc>
                        <a:spcAft>
                          <a:spcPts val="0"/>
                        </a:spcAft>
                      </a:pPr>
                      <a:r>
                        <a:rPr lang="zh-CN" sz="1200" dirty="0">
                          <a:effectLst/>
                          <a:latin typeface="宋体" panose="02010600030101010101" pitchFamily="2" charset="-122"/>
                          <a:ea typeface="宋体" panose="02010600030101010101" pitchFamily="2" charset="-122"/>
                        </a:rPr>
                        <a:t>模型</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marL="73025" algn="ctr">
                        <a:lnSpc>
                          <a:spcPts val="1550"/>
                        </a:lnSpc>
                        <a:spcAft>
                          <a:spcPts val="0"/>
                        </a:spcAft>
                      </a:pPr>
                      <a:r>
                        <a:rPr lang="zh-CN" sz="1200" dirty="0">
                          <a:effectLst/>
                          <a:latin typeface="宋体" panose="02010600030101010101" pitchFamily="2" charset="-122"/>
                          <a:ea typeface="宋体" panose="02010600030101010101" pitchFamily="2" charset="-122"/>
                        </a:rPr>
                        <a:t>准确率</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marL="73025" algn="ctr">
                        <a:lnSpc>
                          <a:spcPts val="1550"/>
                        </a:lnSpc>
                        <a:spcAft>
                          <a:spcPts val="0"/>
                        </a:spcAft>
                      </a:pPr>
                      <a:r>
                        <a:rPr lang="zh-CN" sz="1200" dirty="0">
                          <a:effectLst/>
                          <a:latin typeface="宋体" panose="02010600030101010101" pitchFamily="2" charset="-122"/>
                          <a:ea typeface="宋体" panose="02010600030101010101" pitchFamily="2" charset="-122"/>
                        </a:rPr>
                        <a:t>运行速度（</a:t>
                      </a:r>
                      <a:r>
                        <a:rPr lang="en-US" sz="1200" dirty="0">
                          <a:effectLst/>
                          <a:latin typeface="宋体" panose="02010600030101010101" pitchFamily="2" charset="-122"/>
                          <a:ea typeface="宋体" panose="02010600030101010101" pitchFamily="2" charset="-122"/>
                        </a:rPr>
                        <a:t>fps</a:t>
                      </a:r>
                      <a:r>
                        <a:rPr lang="zh-CN" sz="1200" dirty="0">
                          <a:effectLst/>
                          <a:latin typeface="宋体" panose="02010600030101010101" pitchFamily="2" charset="-122"/>
                          <a:ea typeface="宋体" panose="02010600030101010101" pitchFamily="2" charset="-122"/>
                        </a:rPr>
                        <a:t>）</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r>
              <a:tr h="274469">
                <a:tc>
                  <a:txBody>
                    <a:bodyPr/>
                    <a:lstStyle/>
                    <a:p>
                      <a:pPr marL="88265" algn="l">
                        <a:lnSpc>
                          <a:spcPts val="1535"/>
                        </a:lnSpc>
                        <a:spcAft>
                          <a:spcPts val="0"/>
                        </a:spcAft>
                      </a:pPr>
                      <a:r>
                        <a:rPr lang="zh-CN" sz="1200" dirty="0">
                          <a:effectLst/>
                          <a:latin typeface="宋体" panose="02010600030101010101" pitchFamily="2" charset="-122"/>
                          <a:ea typeface="宋体" panose="02010600030101010101" pitchFamily="2" charset="-122"/>
                        </a:rPr>
                        <a:t>快速物体</a:t>
                      </a:r>
                      <a:r>
                        <a:rPr lang="zh-CN" sz="1200" dirty="0" smtClean="0">
                          <a:effectLst/>
                          <a:latin typeface="宋体" panose="02010600030101010101" pitchFamily="2" charset="-122"/>
                          <a:ea typeface="宋体" panose="02010600030101010101" pitchFamily="2" charset="-122"/>
                        </a:rPr>
                        <a:t>识别</a:t>
                      </a:r>
                      <a:r>
                        <a:rPr lang="zh-CN" altLang="en-US" sz="1200" dirty="0" smtClean="0">
                          <a:effectLst/>
                          <a:latin typeface="宋体" panose="02010600030101010101" pitchFamily="2" charset="-122"/>
                          <a:ea typeface="宋体" panose="02010600030101010101" pitchFamily="2" charset="-122"/>
                        </a:rPr>
                        <a:t>模型</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lnSpc>
                          <a:spcPct val="150000"/>
                        </a:lnSpc>
                        <a:spcAft>
                          <a:spcPts val="0"/>
                        </a:spcAft>
                      </a:pPr>
                      <a:r>
                        <a:rPr lang="en-US" sz="1200" dirty="0">
                          <a:effectLst/>
                          <a:latin typeface="宋体" panose="02010600030101010101" pitchFamily="2" charset="-122"/>
                          <a:ea typeface="宋体" panose="02010600030101010101" pitchFamily="2" charset="-122"/>
                        </a:rPr>
                        <a:t>94.2%</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lnSpc>
                          <a:spcPct val="150000"/>
                        </a:lnSpc>
                        <a:spcAft>
                          <a:spcPts val="0"/>
                        </a:spcAft>
                      </a:pPr>
                      <a:r>
                        <a:rPr lang="en-US" sz="1200" dirty="0">
                          <a:effectLst/>
                          <a:latin typeface="宋体" panose="02010600030101010101" pitchFamily="2" charset="-122"/>
                          <a:ea typeface="宋体" panose="02010600030101010101" pitchFamily="2" charset="-122"/>
                        </a:rPr>
                        <a:t>137.42</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r>
              <a:tr h="280187">
                <a:tc>
                  <a:txBody>
                    <a:bodyPr/>
                    <a:lstStyle/>
                    <a:p>
                      <a:pPr marL="88265" algn="l">
                        <a:spcBef>
                          <a:spcPts val="370"/>
                        </a:spcBef>
                        <a:spcAft>
                          <a:spcPts val="0"/>
                        </a:spcAft>
                      </a:pPr>
                      <a:r>
                        <a:rPr lang="en-US" sz="1200" dirty="0">
                          <a:effectLst/>
                          <a:latin typeface="宋体" panose="02010600030101010101" pitchFamily="2" charset="-122"/>
                          <a:ea typeface="宋体" panose="02010600030101010101" pitchFamily="2" charset="-122"/>
                        </a:rPr>
                        <a:t>VGG</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lnSpc>
                          <a:spcPct val="150000"/>
                        </a:lnSpc>
                        <a:spcAft>
                          <a:spcPts val="0"/>
                        </a:spcAft>
                      </a:pPr>
                      <a:r>
                        <a:rPr lang="en-US" sz="1200" dirty="0">
                          <a:effectLst/>
                          <a:latin typeface="宋体" panose="02010600030101010101" pitchFamily="2" charset="-122"/>
                          <a:ea typeface="宋体" panose="02010600030101010101" pitchFamily="2" charset="-122"/>
                        </a:rPr>
                        <a:t>93.6%</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lnSpc>
                          <a:spcPct val="150000"/>
                        </a:lnSpc>
                        <a:spcAft>
                          <a:spcPts val="0"/>
                        </a:spcAft>
                      </a:pPr>
                      <a:r>
                        <a:rPr lang="en-US" sz="1200" dirty="0">
                          <a:effectLst/>
                          <a:latin typeface="宋体" panose="02010600030101010101" pitchFamily="2" charset="-122"/>
                          <a:ea typeface="宋体" panose="02010600030101010101" pitchFamily="2" charset="-122"/>
                        </a:rPr>
                        <a:t>32.27</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r>
              <a:tr h="336098">
                <a:tc>
                  <a:txBody>
                    <a:bodyPr/>
                    <a:lstStyle/>
                    <a:p>
                      <a:pPr marL="88265" algn="l">
                        <a:spcBef>
                          <a:spcPts val="485"/>
                        </a:spcBef>
                        <a:spcAft>
                          <a:spcPts val="0"/>
                        </a:spcAft>
                      </a:pPr>
                      <a:r>
                        <a:rPr lang="en-US" sz="1200">
                          <a:effectLst/>
                          <a:latin typeface="宋体" panose="02010600030101010101" pitchFamily="2" charset="-122"/>
                          <a:ea typeface="宋体" panose="02010600030101010101" pitchFamily="2" charset="-122"/>
                        </a:rPr>
                        <a:t>AlexNet</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lnSpc>
                          <a:spcPct val="150000"/>
                        </a:lnSpc>
                        <a:spcAft>
                          <a:spcPts val="0"/>
                        </a:spcAft>
                      </a:pPr>
                      <a:r>
                        <a:rPr lang="en-US" sz="1200" dirty="0">
                          <a:effectLst/>
                          <a:latin typeface="宋体" panose="02010600030101010101" pitchFamily="2" charset="-122"/>
                          <a:ea typeface="宋体" panose="02010600030101010101" pitchFamily="2" charset="-122"/>
                        </a:rPr>
                        <a:t>90.2%</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lnSpc>
                          <a:spcPct val="150000"/>
                        </a:lnSpc>
                        <a:spcAft>
                          <a:spcPts val="0"/>
                        </a:spcAft>
                      </a:pPr>
                      <a:r>
                        <a:rPr lang="en-US" sz="1200" dirty="0">
                          <a:effectLst/>
                          <a:latin typeface="宋体" panose="02010600030101010101" pitchFamily="2" charset="-122"/>
                          <a:ea typeface="宋体" panose="02010600030101010101" pitchFamily="2" charset="-122"/>
                        </a:rPr>
                        <a:t>44.61</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r>
            </a:tbl>
          </a:graphicData>
        </a:graphic>
      </p:graphicFrame>
      <p:sp>
        <p:nvSpPr>
          <p:cNvPr id="36894" name="Rectangle 1"/>
          <p:cNvSpPr/>
          <p:nvPr/>
        </p:nvSpPr>
        <p:spPr>
          <a:xfrm>
            <a:off x="358775" y="2357439"/>
            <a:ext cx="2865438" cy="276225"/>
          </a:xfrm>
          <a:prstGeom prst="rect">
            <a:avLst/>
          </a:prstGeom>
          <a:noFill/>
          <a:ln w="9525">
            <a:noFill/>
          </a:ln>
        </p:spPr>
        <p:txBody>
          <a:bodyPr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200" dirty="0">
                <a:latin typeface="宋体" panose="02010600030101010101" pitchFamily="2" charset="-122"/>
                <a:ea typeface="宋体" panose="02010600030101010101" pitchFamily="2" charset="-122"/>
              </a:rPr>
              <a:t>模型准确率及运行速度对比（测试集）</a:t>
            </a:r>
            <a:endParaRPr lang="zh-CN" altLang="en-US" sz="600" dirty="0">
              <a:latin typeface="宋体" panose="02010600030101010101" pitchFamily="2" charset="-122"/>
              <a:ea typeface="宋体" panose="0201060003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27645168"/>
              </p:ext>
            </p:extLst>
          </p:nvPr>
        </p:nvGraphicFramePr>
        <p:xfrm>
          <a:off x="5486960" y="2633664"/>
          <a:ext cx="2428875" cy="1168400"/>
        </p:xfrm>
        <a:graphic>
          <a:graphicData uri="http://schemas.openxmlformats.org/drawingml/2006/table">
            <a:tbl>
              <a:tblPr>
                <a:tableStyleId>{5C22544A-7EE6-4342-B048-85BDC9FD1C3A}</a:tableStyleId>
              </a:tblPr>
              <a:tblGrid>
                <a:gridCol w="1529151"/>
                <a:gridCol w="899724"/>
              </a:tblGrid>
              <a:tr h="277646">
                <a:tc>
                  <a:txBody>
                    <a:bodyPr/>
                    <a:lstStyle/>
                    <a:p>
                      <a:pPr marL="88265" algn="l">
                        <a:lnSpc>
                          <a:spcPts val="1550"/>
                        </a:lnSpc>
                        <a:spcAft>
                          <a:spcPts val="0"/>
                        </a:spcAft>
                      </a:pPr>
                      <a:r>
                        <a:rPr lang="zh-CN" sz="1200" dirty="0">
                          <a:effectLst/>
                          <a:latin typeface="宋体" panose="02010600030101010101" pitchFamily="2" charset="-122"/>
                          <a:ea typeface="宋体" panose="02010600030101010101" pitchFamily="2" charset="-122"/>
                        </a:rPr>
                        <a:t>过程</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marL="73025" algn="ctr">
                        <a:lnSpc>
                          <a:spcPts val="1550"/>
                        </a:lnSpc>
                        <a:spcAft>
                          <a:spcPts val="0"/>
                        </a:spcAft>
                      </a:pPr>
                      <a:r>
                        <a:rPr lang="zh-CN" sz="1200" dirty="0">
                          <a:effectLst/>
                          <a:latin typeface="宋体" panose="02010600030101010101" pitchFamily="2" charset="-122"/>
                          <a:ea typeface="宋体" panose="02010600030101010101" pitchFamily="2" charset="-122"/>
                        </a:rPr>
                        <a:t>耗时</a:t>
                      </a:r>
                      <a:r>
                        <a:rPr lang="en-US" sz="1200" dirty="0">
                          <a:effectLst/>
                          <a:latin typeface="宋体" panose="02010600030101010101" pitchFamily="2" charset="-122"/>
                          <a:ea typeface="宋体" panose="02010600030101010101" pitchFamily="2" charset="-122"/>
                        </a:rPr>
                        <a:t>(s)</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r>
              <a:tr h="274469">
                <a:tc>
                  <a:txBody>
                    <a:bodyPr/>
                    <a:lstStyle/>
                    <a:p>
                      <a:pPr marL="88265" algn="l">
                        <a:lnSpc>
                          <a:spcPts val="1535"/>
                        </a:lnSpc>
                        <a:spcAft>
                          <a:spcPts val="0"/>
                        </a:spcAft>
                      </a:pPr>
                      <a:r>
                        <a:rPr lang="en-US" sz="1200" dirty="0" err="1">
                          <a:effectLst/>
                          <a:latin typeface="宋体" panose="02010600030101010101" pitchFamily="2" charset="-122"/>
                          <a:ea typeface="宋体" panose="02010600030101010101" pitchFamily="2" charset="-122"/>
                        </a:rPr>
                        <a:t>采集</a:t>
                      </a:r>
                      <a:r>
                        <a:rPr lang="zh-CN" sz="1200" dirty="0">
                          <a:effectLst/>
                          <a:latin typeface="宋体" panose="02010600030101010101" pitchFamily="2" charset="-122"/>
                          <a:ea typeface="宋体" panose="02010600030101010101" pitchFamily="2" charset="-122"/>
                        </a:rPr>
                        <a:t>场景图像</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lnSpc>
                          <a:spcPct val="150000"/>
                        </a:lnSpc>
                        <a:spcAft>
                          <a:spcPts val="0"/>
                        </a:spcAft>
                      </a:pPr>
                      <a:r>
                        <a:rPr lang="en-US" sz="1200" dirty="0">
                          <a:effectLst/>
                          <a:latin typeface="宋体" panose="02010600030101010101" pitchFamily="2" charset="-122"/>
                          <a:ea typeface="宋体" panose="02010600030101010101" pitchFamily="2" charset="-122"/>
                        </a:rPr>
                        <a:t>0.06</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r>
              <a:tr h="280187">
                <a:tc>
                  <a:txBody>
                    <a:bodyPr/>
                    <a:lstStyle/>
                    <a:p>
                      <a:pPr marL="88265" algn="l">
                        <a:spcBef>
                          <a:spcPts val="370"/>
                        </a:spcBef>
                        <a:spcAft>
                          <a:spcPts val="0"/>
                        </a:spcAft>
                      </a:pPr>
                      <a:r>
                        <a:rPr lang="zh-CN" sz="1200" dirty="0">
                          <a:effectLst/>
                          <a:latin typeface="宋体" panose="02010600030101010101" pitchFamily="2" charset="-122"/>
                          <a:ea typeface="宋体" panose="02010600030101010101" pitchFamily="2" charset="-122"/>
                        </a:rPr>
                        <a:t>图像预处理</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lnSpc>
                          <a:spcPct val="150000"/>
                        </a:lnSpc>
                        <a:spcAft>
                          <a:spcPts val="0"/>
                        </a:spcAft>
                      </a:pPr>
                      <a:r>
                        <a:rPr lang="en-US" sz="1200" dirty="0">
                          <a:effectLst/>
                          <a:latin typeface="宋体" panose="02010600030101010101" pitchFamily="2" charset="-122"/>
                          <a:ea typeface="宋体" panose="02010600030101010101" pitchFamily="2" charset="-122"/>
                        </a:rPr>
                        <a:t>0.14</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r>
              <a:tr h="336098">
                <a:tc>
                  <a:txBody>
                    <a:bodyPr/>
                    <a:lstStyle/>
                    <a:p>
                      <a:pPr marL="88265" algn="l">
                        <a:spcBef>
                          <a:spcPts val="485"/>
                        </a:spcBef>
                        <a:spcAft>
                          <a:spcPts val="0"/>
                        </a:spcAft>
                      </a:pPr>
                      <a:r>
                        <a:rPr lang="en-US" sz="1200" dirty="0" err="1">
                          <a:effectLst/>
                          <a:latin typeface="宋体" panose="02010600030101010101" pitchFamily="2" charset="-122"/>
                          <a:ea typeface="宋体" panose="02010600030101010101" pitchFamily="2" charset="-122"/>
                        </a:rPr>
                        <a:t>tensorflow</a:t>
                      </a:r>
                      <a:r>
                        <a:rPr lang="zh-CN" sz="1200" dirty="0">
                          <a:effectLst/>
                          <a:latin typeface="宋体" panose="02010600030101010101" pitchFamily="2" charset="-122"/>
                          <a:ea typeface="宋体" panose="02010600030101010101" pitchFamily="2" charset="-122"/>
                        </a:rPr>
                        <a:t>环境启动</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lnSpc>
                          <a:spcPct val="150000"/>
                        </a:lnSpc>
                        <a:spcAft>
                          <a:spcPts val="0"/>
                        </a:spcAft>
                      </a:pPr>
                      <a:r>
                        <a:rPr lang="en-US" sz="1200" dirty="0">
                          <a:effectLst/>
                          <a:latin typeface="宋体" panose="02010600030101010101" pitchFamily="2" charset="-122"/>
                          <a:ea typeface="宋体" panose="02010600030101010101" pitchFamily="2" charset="-122"/>
                        </a:rPr>
                        <a:t>1.8</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r>
            </a:tbl>
          </a:graphicData>
        </a:graphic>
      </p:graphicFrame>
      <p:sp>
        <p:nvSpPr>
          <p:cNvPr id="36912" name="Rectangle 2"/>
          <p:cNvSpPr/>
          <p:nvPr/>
        </p:nvSpPr>
        <p:spPr>
          <a:xfrm>
            <a:off x="5455210" y="2357439"/>
            <a:ext cx="2030412" cy="276225"/>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200" dirty="0">
                <a:latin typeface="宋体" panose="02010600030101010101" pitchFamily="2" charset="-122"/>
                <a:ea typeface="宋体" panose="02010600030101010101" pitchFamily="2" charset="-122"/>
              </a:rPr>
              <a:t>采集图像及预处理过程耗时</a:t>
            </a:r>
            <a:endParaRPr lang="zh-CN" altLang="en-US" sz="600" dirty="0">
              <a:latin typeface="宋体" panose="02010600030101010101" pitchFamily="2" charset="-122"/>
              <a:ea typeface="宋体" panose="02010600030101010101" pitchFamily="2" charset="-122"/>
            </a:endParaRPr>
          </a:p>
        </p:txBody>
      </p:sp>
      <p:sp>
        <p:nvSpPr>
          <p:cNvPr id="14" name="文本框 1"/>
          <p:cNvSpPr txBox="1"/>
          <p:nvPr/>
        </p:nvSpPr>
        <p:spPr>
          <a:xfrm>
            <a:off x="227059" y="3833001"/>
            <a:ext cx="4756057" cy="307777"/>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dirty="0" smtClean="0">
                <a:latin typeface="宋体" panose="02010600030101010101" pitchFamily="2" charset="-122"/>
                <a:ea typeface="宋体" panose="02010600030101010101" pitchFamily="2" charset="-122"/>
              </a:rPr>
              <a:t>另外，尝试在真实环境中进行物体识别实验，结果如下。</a:t>
            </a:r>
            <a:endParaRPr lang="zh-CN" altLang="en-US" dirty="0">
              <a:latin typeface="宋体" panose="02010600030101010101" pitchFamily="2" charset="-122"/>
              <a:ea typeface="宋体" panose="02010600030101010101" pitchFamily="2" charset="-122"/>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775" y="4287173"/>
            <a:ext cx="2580022" cy="1935017"/>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4213" y="4240988"/>
            <a:ext cx="4844022" cy="2584295"/>
          </a:xfrm>
          <a:prstGeom prst="rect">
            <a:avLst/>
          </a:prstGeom>
        </p:spPr>
      </p:pic>
      <p:sp>
        <p:nvSpPr>
          <p:cNvPr id="17" name="矩形 16"/>
          <p:cNvSpPr/>
          <p:nvPr/>
        </p:nvSpPr>
        <p:spPr>
          <a:xfrm>
            <a:off x="3160666" y="5984953"/>
            <a:ext cx="891988" cy="17032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1"/>
          <p:cNvSpPr/>
          <p:nvPr/>
        </p:nvSpPr>
        <p:spPr>
          <a:xfrm>
            <a:off x="1012055" y="6560904"/>
            <a:ext cx="872239" cy="261610"/>
          </a:xfrm>
          <a:prstGeom prst="rect">
            <a:avLst/>
          </a:prstGeom>
          <a:noFill/>
          <a:ln w="9525">
            <a:noFill/>
          </a:ln>
        </p:spPr>
        <p:txBody>
          <a:bodyPr wrap="squar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100" dirty="0" smtClean="0">
                <a:latin typeface="宋体" panose="02010600030101010101" pitchFamily="2" charset="-122"/>
                <a:ea typeface="宋体" panose="02010600030101010101" pitchFamily="2" charset="-122"/>
              </a:rPr>
              <a:t>采集图像</a:t>
            </a:r>
            <a:endParaRPr lang="zh-CN" altLang="en-US" sz="1100" dirty="0">
              <a:latin typeface="宋体" panose="02010600030101010101" pitchFamily="2" charset="-122"/>
              <a:ea typeface="宋体" panose="02010600030101010101" pitchFamily="2" charset="-122"/>
            </a:endParaRPr>
          </a:p>
        </p:txBody>
      </p:sp>
      <p:sp>
        <p:nvSpPr>
          <p:cNvPr id="19" name="Rectangle 1"/>
          <p:cNvSpPr/>
          <p:nvPr/>
        </p:nvSpPr>
        <p:spPr>
          <a:xfrm>
            <a:off x="8131782" y="6560904"/>
            <a:ext cx="1234468" cy="261610"/>
          </a:xfrm>
          <a:prstGeom prst="rect">
            <a:avLst/>
          </a:prstGeom>
          <a:noFill/>
          <a:ln w="9525">
            <a:noFill/>
          </a:ln>
        </p:spPr>
        <p:txBody>
          <a:bodyPr wrap="squar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100" dirty="0" smtClean="0">
                <a:latin typeface="宋体" panose="02010600030101010101" pitchFamily="2" charset="-122"/>
                <a:ea typeface="宋体" panose="02010600030101010101" pitchFamily="2" charset="-122"/>
              </a:rPr>
              <a:t>物体识别结果</a:t>
            </a:r>
            <a:endParaRPr lang="zh-CN" altLang="en-US" sz="1100" dirty="0">
              <a:latin typeface="宋体" panose="02010600030101010101" pitchFamily="2" charset="-122"/>
              <a:ea typeface="宋体" panose="02010600030101010101" pitchFamily="2" charset="-122"/>
            </a:endParaRPr>
          </a:p>
        </p:txBody>
      </p:sp>
      <p:sp>
        <p:nvSpPr>
          <p:cNvPr id="20" name="文本框 19"/>
          <p:cNvSpPr txBox="1"/>
          <p:nvPr/>
        </p:nvSpPr>
        <p:spPr>
          <a:xfrm>
            <a:off x="-4763" y="267494"/>
            <a:ext cx="6015462" cy="507831"/>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二</a:t>
            </a:r>
            <a:r>
              <a:rPr lang="zh-CN" altLang="en-US" sz="2700" b="1" dirty="0">
                <a:solidFill>
                  <a:schemeClr val="accent4"/>
                </a:solidFill>
                <a:latin typeface="+mj-ea"/>
              </a:rPr>
              <a:t>、基于深度学习的快速物体识别</a:t>
            </a:r>
            <a:r>
              <a:rPr lang="zh-CN" altLang="en-US" sz="2700" b="1" dirty="0" smtClean="0">
                <a:solidFill>
                  <a:schemeClr val="accent4"/>
                </a:solidFill>
                <a:latin typeface="+mj-ea"/>
              </a:rPr>
              <a:t>方法</a:t>
            </a:r>
            <a:endParaRPr lang="zh-CN" altLang="en-US" sz="2700" b="1" dirty="0">
              <a:solidFill>
                <a:schemeClr val="accent4"/>
              </a:solidFill>
              <a:latin typeface="+mj-ea"/>
            </a:endParaRPr>
          </a:p>
        </p:txBody>
      </p:sp>
    </p:spTree>
  </p:cSld>
  <p:clrMapOvr>
    <a:masterClrMapping/>
  </p:clrMapOvr>
  <p:transition spd="med" advTm="24971">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6914" name="图片 28"/>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2605088" y="1046163"/>
            <a:ext cx="6538913"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36869" name="矩形 1"/>
          <p:cNvSpPr/>
          <p:nvPr/>
        </p:nvSpPr>
        <p:spPr>
          <a:xfrm>
            <a:off x="447675" y="900113"/>
            <a:ext cx="2068513" cy="5016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实验结果与对比</a:t>
            </a:r>
          </a:p>
        </p:txBody>
      </p:sp>
      <p:sp>
        <p:nvSpPr>
          <p:cNvPr id="12" name="圆角矩形 11"/>
          <p:cNvSpPr/>
          <p:nvPr/>
        </p:nvSpPr>
        <p:spPr>
          <a:xfrm rot="10800000" flipV="1">
            <a:off x="358775" y="1820863"/>
            <a:ext cx="1314450"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noProof="0" dirty="0" smtClean="0"/>
              <a:t>应用场景</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36871" name="Rectangle 2"/>
          <p:cNvSpPr/>
          <p:nvPr/>
        </p:nvSpPr>
        <p:spPr>
          <a:xfrm>
            <a:off x="0" y="0"/>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pic>
        <p:nvPicPr>
          <p:cNvPr id="14" name="图片 1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0353" y="2455862"/>
            <a:ext cx="5006601" cy="3477672"/>
          </a:xfrm>
          <a:prstGeom prst="rect">
            <a:avLst/>
          </a:prstGeom>
          <a:noFill/>
        </p:spPr>
      </p:pic>
      <p:sp>
        <p:nvSpPr>
          <p:cNvPr id="15" name="文本框 1"/>
          <p:cNvSpPr txBox="1"/>
          <p:nvPr/>
        </p:nvSpPr>
        <p:spPr>
          <a:xfrm>
            <a:off x="250451" y="3421714"/>
            <a:ext cx="3561275" cy="181588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600" dirty="0" smtClean="0">
                <a:latin typeface="宋体" panose="02010600030101010101" pitchFamily="2" charset="-122"/>
                <a:ea typeface="宋体" panose="02010600030101010101" pitchFamily="2" charset="-122"/>
              </a:rPr>
              <a:t>    工业</a:t>
            </a:r>
            <a:r>
              <a:rPr lang="zh-CN" altLang="en-US" sz="1600" dirty="0" smtClean="0">
                <a:latin typeface="宋体" panose="02010600030101010101" pitchFamily="2" charset="-122"/>
                <a:ea typeface="宋体" panose="02010600030101010101" pitchFamily="2" charset="-122"/>
              </a:rPr>
              <a:t>机械手只能在空间内的一定范围内进行运动，而本物体识别方法只需在工业机械手的运动空间上方设置一图像传感器即可采集工作台的场景图像，然后利用快速物体识别模型进行物体识别</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marL="0" lvl="0" indent="0">
              <a:lnSpc>
                <a:spcPct val="100000"/>
              </a:lnSpc>
              <a:spcBef>
                <a:spcPct val="0"/>
              </a:spcBef>
              <a:buNone/>
            </a:pPr>
            <a:r>
              <a:rPr lang="en-US" altLang="zh-CN" sz="1600" dirty="0">
                <a:latin typeface="宋体" panose="02010600030101010101" pitchFamily="2" charset="-122"/>
                <a:ea typeface="宋体" panose="02010600030101010101" pitchFamily="2" charset="-122"/>
              </a:rPr>
              <a:t> </a:t>
            </a:r>
            <a:r>
              <a:rPr lang="en-US" altLang="zh-CN"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抓取检测方法也采用此场景设置</a:t>
            </a:r>
            <a:endParaRPr lang="zh-CN" altLang="en-US" sz="1600" dirty="0">
              <a:latin typeface="宋体" panose="02010600030101010101" pitchFamily="2" charset="-122"/>
              <a:ea typeface="宋体" panose="02010600030101010101" pitchFamily="2" charset="-122"/>
            </a:endParaRPr>
          </a:p>
        </p:txBody>
      </p:sp>
      <p:sp>
        <p:nvSpPr>
          <p:cNvPr id="16" name="文本框 15"/>
          <p:cNvSpPr txBox="1"/>
          <p:nvPr/>
        </p:nvSpPr>
        <p:spPr>
          <a:xfrm>
            <a:off x="-4763" y="267494"/>
            <a:ext cx="7699984" cy="523220"/>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二</a:t>
            </a:r>
            <a:r>
              <a:rPr lang="zh-CN" altLang="en-US" sz="2700" b="1" dirty="0" smtClean="0">
                <a:solidFill>
                  <a:schemeClr val="accent4"/>
                </a:solidFill>
                <a:latin typeface="+mj-ea"/>
              </a:rPr>
              <a:t>、</a:t>
            </a:r>
            <a:r>
              <a:rPr lang="zh-CN" altLang="en-US" sz="2800" b="1" dirty="0">
                <a:solidFill>
                  <a:schemeClr val="accent2"/>
                </a:solidFill>
                <a:latin typeface="+mn-ea"/>
                <a:sym typeface="+mn-ea"/>
              </a:rPr>
              <a:t>基于深度卷积神经网络</a:t>
            </a:r>
            <a:r>
              <a:rPr lang="zh-CN" altLang="en-US" sz="2700" b="1" dirty="0" smtClean="0">
                <a:solidFill>
                  <a:schemeClr val="accent4"/>
                </a:solidFill>
                <a:latin typeface="+mj-ea"/>
              </a:rPr>
              <a:t>快速</a:t>
            </a:r>
            <a:r>
              <a:rPr lang="zh-CN" altLang="en-US" sz="2700" b="1" dirty="0">
                <a:solidFill>
                  <a:schemeClr val="accent4"/>
                </a:solidFill>
                <a:latin typeface="+mj-ea"/>
              </a:rPr>
              <a:t>物体识别</a:t>
            </a:r>
            <a:r>
              <a:rPr lang="zh-CN" altLang="en-US" sz="2700" b="1" dirty="0" smtClean="0">
                <a:solidFill>
                  <a:schemeClr val="accent4"/>
                </a:solidFill>
                <a:latin typeface="+mj-ea"/>
              </a:rPr>
              <a:t>方法</a:t>
            </a:r>
            <a:endParaRPr lang="zh-CN" altLang="en-US" sz="2700" b="1" dirty="0">
              <a:solidFill>
                <a:schemeClr val="accent4"/>
              </a:solidFill>
              <a:latin typeface="+mj-ea"/>
            </a:endParaRPr>
          </a:p>
        </p:txBody>
      </p:sp>
    </p:spTree>
    <p:extLst>
      <p:ext uri="{BB962C8B-B14F-4D97-AF65-F5344CB8AC3E}">
        <p14:creationId xmlns:p14="http://schemas.microsoft.com/office/powerpoint/2010/main" val="1667332407"/>
      </p:ext>
    </p:extLst>
  </p:cSld>
  <p:clrMapOvr>
    <a:masterClrMapping/>
  </p:clrMapOvr>
  <p:transition spd="med" advTm="12427">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9948" name="图片 28"/>
            <p:cNvPicPr>
              <a:picLocks noChangeAspect="1"/>
            </p:cNvPicPr>
            <p:nvPr/>
          </p:nvPicPr>
          <p:blipFill>
            <a:blip r:embed="rId3">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3802063" y="1046163"/>
            <a:ext cx="5341938"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39941" name="矩形 1"/>
          <p:cNvSpPr/>
          <p:nvPr/>
        </p:nvSpPr>
        <p:spPr>
          <a:xfrm>
            <a:off x="447675" y="900113"/>
            <a:ext cx="3416300" cy="5778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基于深度图的图像分割方法</a:t>
            </a:r>
          </a:p>
        </p:txBody>
      </p:sp>
      <p:sp>
        <p:nvSpPr>
          <p:cNvPr id="12" name="圆角矩形 11"/>
          <p:cNvSpPr/>
          <p:nvPr/>
        </p:nvSpPr>
        <p:spPr>
          <a:xfrm rot="10800000" flipV="1">
            <a:off x="358774" y="1820863"/>
            <a:ext cx="3137460"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图像的图</a:t>
            </a:r>
            <a:r>
              <a:rPr kumimoji="0" lang="zh-CN" altLang="en-US" sz="1800" b="0" i="0" u="none" strike="noStrike" kern="1200" cap="none" spc="0" normalizeH="0" baseline="0" noProof="0" dirty="0" smtClean="0">
                <a:ln>
                  <a:noFill/>
                </a:ln>
                <a:solidFill>
                  <a:schemeClr val="lt1"/>
                </a:solidFill>
                <a:effectLst/>
                <a:uLnTx/>
                <a:uFillTx/>
                <a:latin typeface="+mn-lt"/>
                <a:ea typeface="+mn-ea"/>
                <a:cs typeface="+mn-cs"/>
              </a:rPr>
              <a:t>表示、像素相似度</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39943" name="矩形 2"/>
          <p:cNvSpPr/>
          <p:nvPr/>
        </p:nvSpPr>
        <p:spPr>
          <a:xfrm>
            <a:off x="447675" y="2378075"/>
            <a:ext cx="4270373" cy="353943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indent="0" algn="just">
              <a:lnSpc>
                <a:spcPct val="100000"/>
              </a:lnSpc>
              <a:spcBef>
                <a:spcPct val="0"/>
              </a:spcBef>
              <a:buNone/>
            </a:pPr>
            <a:r>
              <a:rPr lang="zh-CN" altLang="en-US" sz="1600" dirty="0" smtClean="0">
                <a:latin typeface="宋体" panose="02010600030101010101" pitchFamily="2" charset="-122"/>
                <a:ea typeface="宋体" panose="02010600030101010101" pitchFamily="2" charset="-122"/>
              </a:rPr>
              <a:t>    在</a:t>
            </a:r>
            <a:r>
              <a:rPr lang="zh-CN" altLang="zh-CN" sz="1600" dirty="0">
                <a:latin typeface="宋体" panose="02010600030101010101" pitchFamily="2" charset="-122"/>
                <a:ea typeface="宋体" panose="02010600030101010101" pitchFamily="2" charset="-122"/>
              </a:rPr>
              <a:t>基于图的图像分割算法</a:t>
            </a:r>
            <a:r>
              <a:rPr lang="zh-CN" altLang="en-US" sz="1600" dirty="0">
                <a:latin typeface="宋体" panose="02010600030101010101" pitchFamily="2" charset="-122"/>
                <a:ea typeface="宋体" panose="02010600030101010101" pitchFamily="2" charset="-122"/>
              </a:rPr>
              <a:t>基础上引入深度图像进行图像</a:t>
            </a:r>
            <a:r>
              <a:rPr lang="zh-CN" altLang="en-US" sz="1600" dirty="0" smtClean="0">
                <a:latin typeface="宋体" panose="02010600030101010101" pitchFamily="2" charset="-122"/>
                <a:ea typeface="宋体" panose="02010600030101010101" pitchFamily="2" charset="-122"/>
              </a:rPr>
              <a:t>分割</a:t>
            </a:r>
            <a:r>
              <a:rPr lang="en-US" altLang="zh-CN" sz="1600" dirty="0" smtClean="0">
                <a:latin typeface="宋体" panose="02010600030101010101" pitchFamily="2" charset="-122"/>
                <a:ea typeface="宋体" panose="02010600030101010101" pitchFamily="2" charset="-122"/>
              </a:rPr>
              <a:t>   </a:t>
            </a:r>
          </a:p>
          <a:p>
            <a:pPr marL="0" indent="0" algn="just">
              <a:lnSpc>
                <a:spcPct val="100000"/>
              </a:lnSpc>
              <a:spcBef>
                <a:spcPct val="0"/>
              </a:spcBef>
              <a:buNone/>
            </a:pPr>
            <a:r>
              <a:rPr lang="en-US" altLang="zh-CN" sz="1600" dirty="0">
                <a:latin typeface="宋体" panose="02010600030101010101" pitchFamily="2" charset="-122"/>
                <a:ea typeface="宋体" panose="02010600030101010101" pitchFamily="2" charset="-122"/>
              </a:rPr>
              <a:t> </a:t>
            </a:r>
            <a:r>
              <a:rPr lang="en-US" altLang="zh-CN" sz="1600" dirty="0" smtClean="0">
                <a:latin typeface="宋体" panose="02010600030101010101" pitchFamily="2" charset="-122"/>
                <a:ea typeface="宋体" panose="02010600030101010101" pitchFamily="2" charset="-122"/>
              </a:rPr>
              <a:t>  </a:t>
            </a:r>
            <a:r>
              <a:rPr lang="zh-CN" altLang="zh-CN" sz="1600" dirty="0" smtClean="0">
                <a:latin typeface="宋体" panose="02010600030101010101" pitchFamily="2" charset="-122"/>
                <a:ea typeface="宋体" panose="02010600030101010101" pitchFamily="2" charset="-122"/>
              </a:rPr>
              <a:t>将图像</a:t>
            </a:r>
            <a:r>
              <a:rPr lang="zh-CN" altLang="en-US" sz="1600" dirty="0" smtClean="0">
                <a:latin typeface="宋体" panose="02010600030101010101" pitchFamily="2" charset="-122"/>
                <a:ea typeface="宋体" panose="02010600030101010101" pitchFamily="2" charset="-122"/>
              </a:rPr>
              <a:t>分割看做</a:t>
            </a:r>
            <a:r>
              <a:rPr lang="zh-CN" altLang="en-US" sz="1600" dirty="0" smtClean="0">
                <a:latin typeface="宋体" panose="02010600030101010101" pitchFamily="2" charset="-122"/>
                <a:ea typeface="宋体" panose="02010600030101010101" pitchFamily="2" charset="-122"/>
              </a:rPr>
              <a:t>是图</a:t>
            </a:r>
            <a:r>
              <a:rPr lang="en-US" altLang="zh-CN" sz="1600" i="1" dirty="0" smtClean="0">
                <a:latin typeface="Times New Roman" panose="02020603050405020304" pitchFamily="18" charset="0"/>
                <a:ea typeface="宋体" panose="02010600030101010101" pitchFamily="2" charset="-122"/>
              </a:rPr>
              <a:t>G</a:t>
            </a:r>
            <a:r>
              <a:rPr lang="en-US" altLang="zh-CN" sz="1600" dirty="0">
                <a:latin typeface="Times New Roman" panose="02020603050405020304" pitchFamily="18" charset="0"/>
                <a:ea typeface="宋体" panose="02010600030101010101" pitchFamily="2" charset="-122"/>
              </a:rPr>
              <a:t>={</a:t>
            </a:r>
            <a:r>
              <a:rPr lang="en-US" altLang="zh-CN" sz="1600" i="1" dirty="0">
                <a:latin typeface="Times New Roman" panose="02020603050405020304" pitchFamily="18" charset="0"/>
                <a:ea typeface="宋体" panose="02010600030101010101" pitchFamily="2" charset="-122"/>
              </a:rPr>
              <a:t>v</a:t>
            </a:r>
            <a:r>
              <a:rPr lang="en-US" altLang="zh-CN" sz="1600" dirty="0">
                <a:latin typeface="Times New Roman" panose="02020603050405020304" pitchFamily="18" charset="0"/>
                <a:ea typeface="宋体" panose="02010600030101010101" pitchFamily="2" charset="-122"/>
              </a:rPr>
              <a:t>, </a:t>
            </a:r>
            <a:r>
              <a:rPr lang="en-US" altLang="zh-CN" sz="1600" i="1" dirty="0">
                <a:latin typeface="Times New Roman" panose="02020603050405020304" pitchFamily="18" charset="0"/>
                <a:ea typeface="宋体" panose="02010600030101010101" pitchFamily="2" charset="-122"/>
              </a:rPr>
              <a:t>e</a:t>
            </a:r>
            <a:r>
              <a:rPr lang="en-US" altLang="zh-CN" sz="1600" dirty="0">
                <a:latin typeface="Times New Roman" panose="02020603050405020304" pitchFamily="18" charset="0"/>
                <a:ea typeface="宋体" panose="02010600030101010101" pitchFamily="2" charset="-122"/>
              </a:rPr>
              <a:t>}</a:t>
            </a:r>
            <a:r>
              <a:rPr lang="zh-CN" altLang="zh-CN" sz="1600" dirty="0">
                <a:latin typeface="宋体" panose="02010600030101010101" pitchFamily="2" charset="-122"/>
                <a:ea typeface="宋体" panose="02010600030101010101" pitchFamily="2" charset="-122"/>
              </a:rPr>
              <a:t>的节点划分问题</a:t>
            </a:r>
            <a:r>
              <a:rPr lang="zh-CN" altLang="zh-CN"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marL="0" indent="0" algn="just">
              <a:lnSpc>
                <a:spcPct val="100000"/>
              </a:lnSpc>
              <a:spcBef>
                <a:spcPct val="0"/>
              </a:spcBef>
              <a:buNone/>
            </a:pPr>
            <a:endParaRPr lang="en-US" altLang="zh-CN" sz="1600" dirty="0" smtClean="0">
              <a:latin typeface="宋体" panose="02010600030101010101" pitchFamily="2" charset="-122"/>
              <a:ea typeface="宋体" panose="02010600030101010101" pitchFamily="2" charset="-122"/>
            </a:endParaRPr>
          </a:p>
          <a:p>
            <a:pPr marL="0" indent="0" algn="just">
              <a:lnSpc>
                <a:spcPct val="100000"/>
              </a:lnSpc>
              <a:spcBef>
                <a:spcPct val="0"/>
              </a:spcBef>
              <a:buNone/>
            </a:pPr>
            <a:endParaRPr lang="en-US" altLang="zh-CN" sz="1600" dirty="0">
              <a:latin typeface="宋体" panose="02010600030101010101" pitchFamily="2" charset="-122"/>
              <a:ea typeface="宋体" panose="02010600030101010101" pitchFamily="2" charset="-122"/>
            </a:endParaRPr>
          </a:p>
          <a:p>
            <a:pPr marL="0" indent="0" algn="just">
              <a:lnSpc>
                <a:spcPct val="100000"/>
              </a:lnSpc>
              <a:spcBef>
                <a:spcPct val="0"/>
              </a:spcBef>
              <a:buNone/>
            </a:pPr>
            <a:endParaRPr lang="en-US" altLang="zh-CN" sz="1600" dirty="0" smtClean="0">
              <a:latin typeface="宋体" panose="02010600030101010101" pitchFamily="2" charset="-122"/>
              <a:ea typeface="宋体" panose="02010600030101010101" pitchFamily="2" charset="-122"/>
            </a:endParaRPr>
          </a:p>
          <a:p>
            <a:pPr marL="0" indent="0" algn="just">
              <a:lnSpc>
                <a:spcPct val="100000"/>
              </a:lnSpc>
              <a:spcBef>
                <a:spcPct val="0"/>
              </a:spcBef>
              <a:buNone/>
            </a:pPr>
            <a:r>
              <a:rPr lang="zh-CN" altLang="en-US" sz="1600" dirty="0" smtClean="0">
                <a:latin typeface="Times New Roman" panose="02020603050405020304" pitchFamily="18" charset="0"/>
                <a:ea typeface="宋体" panose="02010600030101010101" pitchFamily="2" charset="-122"/>
              </a:rPr>
              <a:t>      </a:t>
            </a:r>
            <a:endParaRPr lang="en-US" altLang="zh-CN" sz="1600" dirty="0" smtClean="0">
              <a:latin typeface="Times New Roman" panose="02020603050405020304" pitchFamily="18" charset="0"/>
              <a:ea typeface="宋体" panose="02010600030101010101" pitchFamily="2" charset="-122"/>
            </a:endParaRPr>
          </a:p>
          <a:p>
            <a:pPr marL="0" indent="0" algn="just">
              <a:lnSpc>
                <a:spcPct val="100000"/>
              </a:lnSpc>
              <a:spcBef>
                <a:spcPct val="0"/>
              </a:spcBef>
              <a:buNone/>
            </a:pPr>
            <a:r>
              <a:rPr lang="en-US" altLang="zh-CN" sz="1600" dirty="0">
                <a:latin typeface="Times New Roman" panose="02020603050405020304" pitchFamily="18" charset="0"/>
                <a:ea typeface="宋体" panose="02010600030101010101" pitchFamily="2" charset="-122"/>
              </a:rPr>
              <a:t> </a:t>
            </a:r>
            <a:r>
              <a:rPr lang="en-US" altLang="zh-CN" sz="1600" dirty="0" smtClean="0">
                <a:latin typeface="Times New Roman" panose="02020603050405020304" pitchFamily="18" charset="0"/>
                <a:ea typeface="宋体" panose="02010600030101010101" pitchFamily="2" charset="-122"/>
              </a:rPr>
              <a:t>     </a:t>
            </a:r>
            <a:r>
              <a:rPr lang="zh-CN" altLang="en-US" sz="1600" dirty="0" smtClean="0">
                <a:latin typeface="Times New Roman" panose="02020603050405020304" pitchFamily="18" charset="0"/>
                <a:ea typeface="宋体" panose="02010600030101010101" pitchFamily="2" charset="-122"/>
              </a:rPr>
              <a:t>以上式</a:t>
            </a:r>
            <a:r>
              <a:rPr lang="zh-CN" altLang="zh-CN" sz="1600" dirty="0">
                <a:latin typeface="Times New Roman" panose="02020603050405020304" pitchFamily="18" charset="0"/>
                <a:ea typeface="宋体" panose="02010600030101010101" pitchFamily="2" charset="-122"/>
              </a:rPr>
              <a:t>作为</a:t>
            </a:r>
            <a:r>
              <a:rPr lang="zh-CN" altLang="zh-CN" sz="1600" dirty="0">
                <a:solidFill>
                  <a:srgbClr val="FF0000"/>
                </a:solidFill>
                <a:latin typeface="Times New Roman" panose="02020603050405020304" pitchFamily="18" charset="0"/>
                <a:ea typeface="宋体" panose="02010600030101010101" pitchFamily="2" charset="-122"/>
              </a:rPr>
              <a:t>像素相似度</a:t>
            </a:r>
            <a:r>
              <a:rPr lang="zh-CN" altLang="en-US" sz="1600" dirty="0">
                <a:latin typeface="Times New Roman" panose="02020603050405020304" pitchFamily="18" charset="0"/>
                <a:ea typeface="宋体" panose="02010600030101010101" pitchFamily="2" charset="-122"/>
              </a:rPr>
              <a:t>（边的权值</a:t>
            </a:r>
            <a:r>
              <a:rPr lang="zh-CN" altLang="en-US" sz="1600" dirty="0" smtClean="0">
                <a:latin typeface="Times New Roman" panose="02020603050405020304" pitchFamily="18" charset="0"/>
                <a:ea typeface="宋体" panose="02010600030101010101" pitchFamily="2" charset="-122"/>
              </a:rPr>
              <a:t>）</a:t>
            </a:r>
            <a:r>
              <a:rPr lang="zh-CN" altLang="zh-CN" sz="1600" dirty="0" smtClean="0">
                <a:latin typeface="Times New Roman" panose="02020603050405020304" pitchFamily="18" charset="0"/>
                <a:ea typeface="宋体" panose="02010600030101010101" pitchFamily="2" charset="-122"/>
              </a:rPr>
              <a:t>，增加</a:t>
            </a:r>
            <a:r>
              <a:rPr lang="en-US" altLang="zh-CN" sz="1600" i="1" dirty="0">
                <a:latin typeface="Times New Roman" panose="02020603050405020304" pitchFamily="18" charset="0"/>
                <a:ea typeface="宋体" panose="02010600030101010101" pitchFamily="2" charset="-122"/>
              </a:rPr>
              <a:t>α</a:t>
            </a:r>
            <a:r>
              <a:rPr lang="zh-CN" altLang="zh-CN" sz="1600" dirty="0">
                <a:latin typeface="Times New Roman" panose="02020603050405020304" pitchFamily="18" charset="0"/>
                <a:ea typeface="宋体" panose="02010600030101010101" pitchFamily="2" charset="-122"/>
              </a:rPr>
              <a:t>与</a:t>
            </a:r>
            <a:r>
              <a:rPr lang="en-US" altLang="zh-CN" sz="1600" i="1" dirty="0">
                <a:latin typeface="Times New Roman" panose="02020603050405020304" pitchFamily="18" charset="0"/>
                <a:ea typeface="宋体" panose="02010600030101010101" pitchFamily="2" charset="-122"/>
              </a:rPr>
              <a:t>β</a:t>
            </a:r>
            <a:r>
              <a:rPr lang="zh-CN" altLang="zh-CN" sz="1600" dirty="0">
                <a:latin typeface="Times New Roman" panose="02020603050405020304" pitchFamily="18" charset="0"/>
                <a:ea typeface="宋体" panose="02010600030101010101" pitchFamily="2" charset="-122"/>
              </a:rPr>
              <a:t>参数使得像素相似度能够适应</a:t>
            </a:r>
            <a:r>
              <a:rPr lang="zh-CN" altLang="en-US" sz="1600" dirty="0">
                <a:latin typeface="Times New Roman" panose="02020603050405020304" pitchFamily="18" charset="0"/>
                <a:ea typeface="宋体" panose="02010600030101010101" pitchFamily="2" charset="-122"/>
              </a:rPr>
              <a:t>不同</a:t>
            </a:r>
            <a:r>
              <a:rPr lang="zh-CN" altLang="zh-CN" sz="1600" dirty="0">
                <a:latin typeface="Times New Roman" panose="02020603050405020304" pitchFamily="18" charset="0"/>
                <a:ea typeface="宋体" panose="02010600030101010101" pitchFamily="2" charset="-122"/>
              </a:rPr>
              <a:t>的场景</a:t>
            </a:r>
            <a:r>
              <a:rPr lang="zh-CN" altLang="zh-CN" sz="1600" dirty="0" smtClean="0">
                <a:latin typeface="Times New Roman" panose="02020603050405020304" pitchFamily="18" charset="0"/>
                <a:ea typeface="宋体" panose="02010600030101010101" pitchFamily="2" charset="-122"/>
              </a:rPr>
              <a:t>，</a:t>
            </a:r>
            <a:endParaRPr lang="en-US" altLang="zh-CN" sz="1600" dirty="0" smtClean="0">
              <a:latin typeface="Times New Roman" panose="02020603050405020304" pitchFamily="18" charset="0"/>
              <a:ea typeface="宋体" panose="02010600030101010101" pitchFamily="2" charset="-122"/>
            </a:endParaRPr>
          </a:p>
          <a:p>
            <a:pPr marL="0" indent="0" algn="just">
              <a:lnSpc>
                <a:spcPct val="100000"/>
              </a:lnSpc>
              <a:spcBef>
                <a:spcPct val="0"/>
              </a:spcBef>
              <a:buNone/>
            </a:pPr>
            <a:r>
              <a:rPr lang="en-US" altLang="zh-CN" sz="1600" dirty="0">
                <a:latin typeface="Times New Roman" panose="02020603050405020304" pitchFamily="18" charset="0"/>
                <a:ea typeface="宋体" panose="02010600030101010101" pitchFamily="2" charset="-122"/>
              </a:rPr>
              <a:t> </a:t>
            </a:r>
            <a:r>
              <a:rPr lang="en-US" altLang="zh-CN" sz="1600" dirty="0" smtClean="0">
                <a:latin typeface="Times New Roman" panose="02020603050405020304" pitchFamily="18" charset="0"/>
                <a:ea typeface="宋体" panose="02010600030101010101" pitchFamily="2" charset="-122"/>
              </a:rPr>
              <a:t>        </a:t>
            </a:r>
            <a:r>
              <a:rPr lang="zh-CN" altLang="zh-CN" sz="1600" dirty="0" smtClean="0">
                <a:latin typeface="Times New Roman" panose="02020603050405020304" pitchFamily="18" charset="0"/>
                <a:ea typeface="宋体" panose="02010600030101010101" pitchFamily="2" charset="-122"/>
              </a:rPr>
              <a:t>在</a:t>
            </a:r>
            <a:r>
              <a:rPr lang="zh-CN" altLang="en-US" sz="1600" dirty="0">
                <a:latin typeface="Times New Roman" panose="02020603050405020304" pitchFamily="18" charset="0"/>
                <a:ea typeface="宋体" panose="02010600030101010101" pitchFamily="2" charset="-122"/>
              </a:rPr>
              <a:t>康奈尔抓取数据集上的</a:t>
            </a:r>
            <a:r>
              <a:rPr lang="zh-CN" altLang="zh-CN" sz="1600" dirty="0">
                <a:latin typeface="Times New Roman" panose="02020603050405020304" pitchFamily="18" charset="0"/>
                <a:ea typeface="宋体" panose="02010600030101010101" pitchFamily="2" charset="-122"/>
              </a:rPr>
              <a:t>实验中</a:t>
            </a:r>
            <a:r>
              <a:rPr lang="en-US" altLang="zh-CN" sz="1600" i="1" dirty="0">
                <a:latin typeface="Times New Roman" panose="02020603050405020304" pitchFamily="18" charset="0"/>
                <a:ea typeface="宋体" panose="02010600030101010101" pitchFamily="2" charset="-122"/>
              </a:rPr>
              <a:t>α</a:t>
            </a:r>
            <a:r>
              <a:rPr lang="zh-CN" altLang="zh-CN" sz="1600" dirty="0">
                <a:latin typeface="Times New Roman" panose="02020603050405020304" pitchFamily="18" charset="0"/>
                <a:ea typeface="宋体" panose="02010600030101010101" pitchFamily="2" charset="-122"/>
              </a:rPr>
              <a:t>设置为</a:t>
            </a:r>
            <a:r>
              <a:rPr lang="en-US" altLang="zh-CN" sz="1600" dirty="0">
                <a:latin typeface="Times New Roman" panose="02020603050405020304" pitchFamily="18" charset="0"/>
                <a:ea typeface="宋体" panose="02010600030101010101" pitchFamily="2" charset="-122"/>
              </a:rPr>
              <a:t>1</a:t>
            </a:r>
            <a:r>
              <a:rPr lang="zh-CN" altLang="zh-CN" sz="1600" dirty="0">
                <a:latin typeface="Times New Roman" panose="02020603050405020304" pitchFamily="18" charset="0"/>
                <a:ea typeface="宋体" panose="02010600030101010101" pitchFamily="2" charset="-122"/>
              </a:rPr>
              <a:t>，</a:t>
            </a:r>
            <a:r>
              <a:rPr lang="en-US" altLang="zh-CN" sz="1600" i="1" dirty="0">
                <a:latin typeface="Times New Roman" panose="02020603050405020304" pitchFamily="18" charset="0"/>
                <a:ea typeface="宋体" panose="02010600030101010101" pitchFamily="2" charset="-122"/>
              </a:rPr>
              <a:t>β</a:t>
            </a:r>
            <a:r>
              <a:rPr lang="zh-CN" altLang="zh-CN" sz="1600" dirty="0">
                <a:latin typeface="Times New Roman" panose="02020603050405020304" pitchFamily="18" charset="0"/>
                <a:ea typeface="宋体" panose="02010600030101010101" pitchFamily="2" charset="-122"/>
              </a:rPr>
              <a:t>设置为</a:t>
            </a:r>
            <a:r>
              <a:rPr lang="en-US" altLang="zh-CN" sz="1600" dirty="0">
                <a:latin typeface="Times New Roman" panose="02020603050405020304" pitchFamily="18" charset="0"/>
                <a:ea typeface="宋体" panose="02010600030101010101" pitchFamily="2" charset="-122"/>
              </a:rPr>
              <a:t>0.3</a:t>
            </a:r>
            <a:r>
              <a:rPr lang="zh-CN" altLang="zh-CN" sz="1600" dirty="0">
                <a:latin typeface="Times New Roman" panose="02020603050405020304" pitchFamily="18" charset="0"/>
                <a:ea typeface="宋体" panose="02010600030101010101" pitchFamily="2" charset="-122"/>
              </a:rPr>
              <a:t>得到的图像分割效果较好。</a:t>
            </a:r>
          </a:p>
          <a:p>
            <a:pPr marL="0" lvl="0" indent="0" algn="just">
              <a:lnSpc>
                <a:spcPct val="100000"/>
              </a:lnSpc>
              <a:spcBef>
                <a:spcPct val="0"/>
              </a:spcBef>
              <a:buNone/>
            </a:pPr>
            <a:endParaRPr lang="zh-CN" altLang="en-US" sz="1600" dirty="0">
              <a:latin typeface="宋体" panose="02010600030101010101" pitchFamily="2" charset="-122"/>
              <a:ea typeface="宋体" panose="02010600030101010101" pitchFamily="2" charset="-122"/>
            </a:endParaRPr>
          </a:p>
        </p:txBody>
      </p:sp>
      <p:sp>
        <p:nvSpPr>
          <p:cNvPr id="39944" name="Rectangle 2"/>
          <p:cNvSpPr/>
          <p:nvPr/>
        </p:nvSpPr>
        <p:spPr>
          <a:xfrm>
            <a:off x="0" y="0"/>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sp>
        <p:nvSpPr>
          <p:cNvPr id="39945" name="矩形 9"/>
          <p:cNvSpPr/>
          <p:nvPr/>
        </p:nvSpPr>
        <p:spPr>
          <a:xfrm>
            <a:off x="6886015" y="3280195"/>
            <a:ext cx="742950" cy="27622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en-US" altLang="zh-CN" sz="1200" i="1" dirty="0">
                <a:latin typeface="Times New Roman" panose="02020603050405020304" pitchFamily="18" charset="0"/>
                <a:ea typeface="宋体" panose="02010600030101010101" pitchFamily="2" charset="-122"/>
              </a:rPr>
              <a:t>G</a:t>
            </a:r>
            <a:r>
              <a:rPr lang="en-US" altLang="zh-CN" sz="1200" dirty="0">
                <a:latin typeface="Times New Roman" panose="02020603050405020304" pitchFamily="18" charset="0"/>
                <a:ea typeface="宋体" panose="02010600030101010101" pitchFamily="2" charset="-122"/>
              </a:rPr>
              <a:t>={</a:t>
            </a:r>
            <a:r>
              <a:rPr lang="en-US" altLang="zh-CN" sz="1200" i="1" dirty="0">
                <a:latin typeface="Times New Roman" panose="02020603050405020304" pitchFamily="18" charset="0"/>
                <a:ea typeface="宋体" panose="02010600030101010101" pitchFamily="2" charset="-122"/>
              </a:rPr>
              <a:t>v</a:t>
            </a:r>
            <a:r>
              <a:rPr lang="en-US" altLang="zh-CN" sz="1200" dirty="0">
                <a:latin typeface="Times New Roman" panose="02020603050405020304" pitchFamily="18" charset="0"/>
                <a:ea typeface="宋体" panose="02010600030101010101" pitchFamily="2" charset="-122"/>
              </a:rPr>
              <a:t>, </a:t>
            </a:r>
            <a:r>
              <a:rPr lang="en-US" altLang="zh-CN" sz="1200" i="1" dirty="0">
                <a:latin typeface="Times New Roman" panose="02020603050405020304" pitchFamily="18" charset="0"/>
                <a:ea typeface="宋体" panose="02010600030101010101" pitchFamily="2" charset="-122"/>
              </a:rPr>
              <a:t>e</a:t>
            </a:r>
            <a:r>
              <a:rPr lang="en-US" altLang="zh-CN" sz="1200" dirty="0">
                <a:latin typeface="Times New Roman" panose="02020603050405020304" pitchFamily="18" charset="0"/>
                <a:ea typeface="宋体" panose="02010600030101010101" pitchFamily="2" charset="-122"/>
              </a:rPr>
              <a:t>}</a:t>
            </a:r>
            <a:endParaRPr lang="zh-CN" altLang="en-US" sz="1200" dirty="0">
              <a:ea typeface="Times New Roman" panose="02020603050405020304" pitchFamily="18" charset="0"/>
            </a:endParaRPr>
          </a:p>
        </p:txBody>
      </p:sp>
      <p:graphicFrame>
        <p:nvGraphicFramePr>
          <p:cNvPr id="39946" name="对象 3"/>
          <p:cNvGraphicFramePr>
            <a:graphicFrameLocks noChangeAspect="1"/>
          </p:cNvGraphicFramePr>
          <p:nvPr>
            <p:extLst>
              <p:ext uri="{D42A27DB-BD31-4B8C-83A1-F6EECF244321}">
                <p14:modId xmlns:p14="http://schemas.microsoft.com/office/powerpoint/2010/main" val="3111333550"/>
              </p:ext>
            </p:extLst>
          </p:nvPr>
        </p:nvGraphicFramePr>
        <p:xfrm>
          <a:off x="6364941" y="1820863"/>
          <a:ext cx="1660619" cy="1459332"/>
        </p:xfrm>
        <a:graphic>
          <a:graphicData uri="http://schemas.openxmlformats.org/presentationml/2006/ole">
            <mc:AlternateContent xmlns:mc="http://schemas.openxmlformats.org/markup-compatibility/2006">
              <mc:Choice xmlns:v="urn:schemas-microsoft-com:vml" Requires="v">
                <p:oleObj spid="_x0000_s9309" r:id="rId4" imgW="2485390" imgH="2169795" progId="Visio.Drawing.15">
                  <p:embed/>
                </p:oleObj>
              </mc:Choice>
              <mc:Fallback>
                <p:oleObj r:id="rId4" imgW="2485390" imgH="2169795" progId="Visio.Drawing.15">
                  <p:embed/>
                  <p:pic>
                    <p:nvPicPr>
                      <p:cNvPr id="0" name="图片 3084"/>
                      <p:cNvPicPr/>
                      <p:nvPr/>
                    </p:nvPicPr>
                    <p:blipFill>
                      <a:blip r:embed="rId5"/>
                      <a:stretch>
                        <a:fillRect/>
                      </a:stretch>
                    </p:blipFill>
                    <p:spPr>
                      <a:xfrm>
                        <a:off x="6364941" y="1820863"/>
                        <a:ext cx="1660619" cy="1459332"/>
                      </a:xfrm>
                      <a:prstGeom prst="rect">
                        <a:avLst/>
                      </a:prstGeom>
                      <a:noFill/>
                      <a:ln w="38100">
                        <a:noFill/>
                        <a:miter/>
                      </a:ln>
                    </p:spPr>
                  </p:pic>
                </p:oleObj>
              </mc:Fallback>
            </mc:AlternateContent>
          </a:graphicData>
        </a:graphic>
      </p:graphicFrame>
      <p:pic>
        <p:nvPicPr>
          <p:cNvPr id="13" name="图片 15"/>
          <p:cNvPicPr>
            <a:picLocks noChangeAspect="1"/>
          </p:cNvPicPr>
          <p:nvPr/>
        </p:nvPicPr>
        <p:blipFill>
          <a:blip r:embed="rId6"/>
          <a:stretch>
            <a:fillRect/>
          </a:stretch>
        </p:blipFill>
        <p:spPr>
          <a:xfrm>
            <a:off x="5285348" y="4388130"/>
            <a:ext cx="3473450" cy="1722437"/>
          </a:xfrm>
          <a:prstGeom prst="rect">
            <a:avLst/>
          </a:prstGeom>
          <a:noFill/>
          <a:ln w="9525">
            <a:noFill/>
          </a:ln>
        </p:spPr>
      </p:pic>
      <p:sp>
        <p:nvSpPr>
          <p:cNvPr id="14" name="矩形 16"/>
          <p:cNvSpPr/>
          <p:nvPr/>
        </p:nvSpPr>
        <p:spPr>
          <a:xfrm>
            <a:off x="6644248" y="6258205"/>
            <a:ext cx="1262062" cy="27622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200" dirty="0">
                <a:latin typeface="Times New Roman" panose="02020603050405020304" pitchFamily="18" charset="0"/>
                <a:ea typeface="宋体" panose="02010600030101010101" pitchFamily="2" charset="-122"/>
              </a:rPr>
              <a:t>深度图色度变换</a:t>
            </a:r>
            <a:endParaRPr lang="zh-CN" altLang="en-US" sz="1200" dirty="0">
              <a:ea typeface="Times New Roman" panose="02020603050405020304" pitchFamily="18" charset="0"/>
            </a:endParaRPr>
          </a:p>
        </p:txBody>
      </p:sp>
      <p:graphicFrame>
        <p:nvGraphicFramePr>
          <p:cNvPr id="16" name="对象 2"/>
          <p:cNvGraphicFramePr>
            <a:graphicFrameLocks noChangeAspect="1"/>
          </p:cNvGraphicFramePr>
          <p:nvPr>
            <p:extLst>
              <p:ext uri="{D42A27DB-BD31-4B8C-83A1-F6EECF244321}">
                <p14:modId xmlns:p14="http://schemas.microsoft.com/office/powerpoint/2010/main" val="2108334770"/>
              </p:ext>
            </p:extLst>
          </p:nvPr>
        </p:nvGraphicFramePr>
        <p:xfrm>
          <a:off x="358773" y="3794632"/>
          <a:ext cx="6024585" cy="286885"/>
        </p:xfrm>
        <a:graphic>
          <a:graphicData uri="http://schemas.openxmlformats.org/presentationml/2006/ole">
            <mc:AlternateContent xmlns:mc="http://schemas.openxmlformats.org/markup-compatibility/2006">
              <mc:Choice xmlns:v="urn:schemas-microsoft-com:vml" Requires="v">
                <p:oleObj spid="_x0000_s9310" r:id="rId7" imgW="4902200" imgH="292100" progId="Equation.DSMT4">
                  <p:embed/>
                </p:oleObj>
              </mc:Choice>
              <mc:Fallback>
                <p:oleObj r:id="rId7" imgW="4902200" imgH="292100" progId="Equation.DSMT4">
                  <p:embed/>
                  <p:pic>
                    <p:nvPicPr>
                      <p:cNvPr id="0" name=""/>
                      <p:cNvPicPr/>
                      <p:nvPr/>
                    </p:nvPicPr>
                    <p:blipFill>
                      <a:blip r:embed="rId8"/>
                      <a:stretch>
                        <a:fillRect/>
                      </a:stretch>
                    </p:blipFill>
                    <p:spPr>
                      <a:xfrm>
                        <a:off x="358773" y="3794632"/>
                        <a:ext cx="6024585" cy="286885"/>
                      </a:xfrm>
                      <a:prstGeom prst="rect">
                        <a:avLst/>
                      </a:prstGeom>
                      <a:noFill/>
                      <a:ln w="38100">
                        <a:noFill/>
                        <a:miter/>
                      </a:ln>
                    </p:spPr>
                  </p:pic>
                </p:oleObj>
              </mc:Fallback>
            </mc:AlternateContent>
          </a:graphicData>
        </a:graphic>
      </p:graphicFrame>
      <p:sp>
        <p:nvSpPr>
          <p:cNvPr id="17" name="文本框 16"/>
          <p:cNvSpPr txBox="1"/>
          <p:nvPr/>
        </p:nvSpPr>
        <p:spPr>
          <a:xfrm>
            <a:off x="-4763" y="267494"/>
            <a:ext cx="6015462" cy="507831"/>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三</a:t>
            </a:r>
            <a:r>
              <a:rPr lang="zh-CN" altLang="en-US" sz="2700" b="1" dirty="0">
                <a:solidFill>
                  <a:schemeClr val="accent4"/>
                </a:solidFill>
                <a:latin typeface="+mj-ea"/>
              </a:rPr>
              <a:t>、基于深度图像的图像分割</a:t>
            </a:r>
            <a:r>
              <a:rPr lang="zh-CN" altLang="en-US" sz="2700" b="1" dirty="0" smtClean="0">
                <a:solidFill>
                  <a:schemeClr val="accent4"/>
                </a:solidFill>
                <a:latin typeface="+mj-ea"/>
              </a:rPr>
              <a:t>方法</a:t>
            </a:r>
            <a:endParaRPr lang="zh-CN" altLang="en-US" sz="2700" b="1" dirty="0">
              <a:solidFill>
                <a:schemeClr val="accent4"/>
              </a:solidFill>
              <a:latin typeface="+mj-ea"/>
            </a:endParaRPr>
          </a:p>
        </p:txBody>
      </p:sp>
    </p:spTree>
  </p:cSld>
  <p:clrMapOvr>
    <a:masterClrMapping/>
  </p:clrMapOvr>
  <p:transition spd="med" advTm="99">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2002" name="图片 28"/>
            <p:cNvPicPr>
              <a:picLocks noChangeAspect="1"/>
            </p:cNvPicPr>
            <p:nvPr/>
          </p:nvPicPr>
          <p:blipFill>
            <a:blip r:embed="rId4">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3802063" y="1046163"/>
            <a:ext cx="5341938"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41989" name="矩形 1"/>
          <p:cNvSpPr/>
          <p:nvPr/>
        </p:nvSpPr>
        <p:spPr>
          <a:xfrm>
            <a:off x="447675" y="900113"/>
            <a:ext cx="3416300" cy="5778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基于深度图的图像分割方法</a:t>
            </a:r>
          </a:p>
        </p:txBody>
      </p:sp>
      <p:sp>
        <p:nvSpPr>
          <p:cNvPr id="12" name="圆角矩形 11"/>
          <p:cNvSpPr/>
          <p:nvPr/>
        </p:nvSpPr>
        <p:spPr>
          <a:xfrm rot="10800000" flipV="1">
            <a:off x="358775" y="1820863"/>
            <a:ext cx="1919288"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合并分割区域</a:t>
            </a:r>
          </a:p>
        </p:txBody>
      </p:sp>
      <p:sp>
        <p:nvSpPr>
          <p:cNvPr id="41991" name="Rectangle 2"/>
          <p:cNvSpPr/>
          <p:nvPr/>
        </p:nvSpPr>
        <p:spPr>
          <a:xfrm>
            <a:off x="0" y="0"/>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graphicFrame>
        <p:nvGraphicFramePr>
          <p:cNvPr id="41992" name="对象 6"/>
          <p:cNvGraphicFramePr>
            <a:graphicFrameLocks noChangeAspect="1"/>
          </p:cNvGraphicFramePr>
          <p:nvPr/>
        </p:nvGraphicFramePr>
        <p:xfrm>
          <a:off x="5916613" y="3074988"/>
          <a:ext cx="2362200" cy="2209800"/>
        </p:xfrm>
        <a:graphic>
          <a:graphicData uri="http://schemas.openxmlformats.org/presentationml/2006/ole">
            <mc:AlternateContent xmlns:mc="http://schemas.openxmlformats.org/markup-compatibility/2006">
              <mc:Choice xmlns:v="urn:schemas-microsoft-com:vml" Requires="v">
                <p:oleObj spid="_x0000_s11515" r:id="rId5" imgW="1433830" imgH="1311910" progId="Visio.Drawing.15">
                  <p:embed/>
                </p:oleObj>
              </mc:Choice>
              <mc:Fallback>
                <p:oleObj r:id="rId5" imgW="1433830" imgH="1311910" progId="Visio.Drawing.15">
                  <p:embed/>
                  <p:pic>
                    <p:nvPicPr>
                      <p:cNvPr id="0" name="图片 3087"/>
                      <p:cNvPicPr/>
                      <p:nvPr/>
                    </p:nvPicPr>
                    <p:blipFill>
                      <a:blip r:embed="rId6"/>
                      <a:stretch>
                        <a:fillRect/>
                      </a:stretch>
                    </p:blipFill>
                    <p:spPr>
                      <a:xfrm>
                        <a:off x="5916613" y="3074988"/>
                        <a:ext cx="2362200" cy="2209800"/>
                      </a:xfrm>
                      <a:prstGeom prst="rect">
                        <a:avLst/>
                      </a:prstGeom>
                      <a:noFill/>
                      <a:ln w="38100">
                        <a:noFill/>
                        <a:miter/>
                      </a:ln>
                    </p:spPr>
                  </p:pic>
                </p:oleObj>
              </mc:Fallback>
            </mc:AlternateContent>
          </a:graphicData>
        </a:graphic>
      </p:graphicFrame>
      <p:graphicFrame>
        <p:nvGraphicFramePr>
          <p:cNvPr id="41993" name="对象 9"/>
          <p:cNvGraphicFramePr>
            <a:graphicFrameLocks noChangeAspect="1"/>
          </p:cNvGraphicFramePr>
          <p:nvPr/>
        </p:nvGraphicFramePr>
        <p:xfrm>
          <a:off x="2278063" y="2709863"/>
          <a:ext cx="1784350" cy="355600"/>
        </p:xfrm>
        <a:graphic>
          <a:graphicData uri="http://schemas.openxmlformats.org/presentationml/2006/ole">
            <mc:AlternateContent xmlns:mc="http://schemas.openxmlformats.org/markup-compatibility/2006">
              <mc:Choice xmlns:v="urn:schemas-microsoft-com:vml" Requires="v">
                <p:oleObj spid="_x0000_s11516" r:id="rId7" imgW="1040765" imgH="292100" progId="Equation.DSMT4">
                  <p:embed/>
                </p:oleObj>
              </mc:Choice>
              <mc:Fallback>
                <p:oleObj r:id="rId7" imgW="1040765" imgH="292100" progId="Equation.DSMT4">
                  <p:embed/>
                  <p:pic>
                    <p:nvPicPr>
                      <p:cNvPr id="0" name="图片 3083"/>
                      <p:cNvPicPr/>
                      <p:nvPr/>
                    </p:nvPicPr>
                    <p:blipFill>
                      <a:blip r:embed="rId8"/>
                      <a:stretch>
                        <a:fillRect/>
                      </a:stretch>
                    </p:blipFill>
                    <p:spPr>
                      <a:xfrm>
                        <a:off x="2278063" y="2709863"/>
                        <a:ext cx="1784350" cy="355600"/>
                      </a:xfrm>
                      <a:prstGeom prst="rect">
                        <a:avLst/>
                      </a:prstGeom>
                      <a:noFill/>
                      <a:ln w="38100">
                        <a:noFill/>
                        <a:miter/>
                      </a:ln>
                    </p:spPr>
                  </p:pic>
                </p:oleObj>
              </mc:Fallback>
            </mc:AlternateContent>
          </a:graphicData>
        </a:graphic>
      </p:graphicFrame>
      <p:sp>
        <p:nvSpPr>
          <p:cNvPr id="41994" name="矩形 10"/>
          <p:cNvSpPr/>
          <p:nvPr/>
        </p:nvSpPr>
        <p:spPr>
          <a:xfrm>
            <a:off x="603250" y="2681288"/>
            <a:ext cx="1825625" cy="33813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600" dirty="0">
                <a:latin typeface="Times New Roman" panose="02020603050405020304" pitchFamily="18" charset="0"/>
                <a:ea typeface="宋体" panose="02010600030101010101" pitchFamily="2" charset="-122"/>
              </a:rPr>
              <a:t>分割区域</a:t>
            </a:r>
            <a:r>
              <a:rPr lang="zh-CN" altLang="zh-CN" sz="1600" dirty="0">
                <a:latin typeface="Times New Roman" panose="02020603050405020304" pitchFamily="18" charset="0"/>
                <a:ea typeface="宋体" panose="02010600030101010101" pitchFamily="2" charset="-122"/>
              </a:rPr>
              <a:t>内部差</a:t>
            </a:r>
            <a:r>
              <a:rPr lang="zh-CN" altLang="en-US" sz="1600" dirty="0">
                <a:latin typeface="Times New Roman" panose="02020603050405020304" pitchFamily="18" charset="0"/>
                <a:ea typeface="宋体" panose="02010600030101010101" pitchFamily="2" charset="-122"/>
              </a:rPr>
              <a:t>：</a:t>
            </a:r>
            <a:endParaRPr lang="zh-CN" altLang="en-US" sz="1600" dirty="0"/>
          </a:p>
        </p:txBody>
      </p:sp>
      <p:graphicFrame>
        <p:nvGraphicFramePr>
          <p:cNvPr id="41995" name="对象 13"/>
          <p:cNvGraphicFramePr>
            <a:graphicFrameLocks noChangeAspect="1"/>
          </p:cNvGraphicFramePr>
          <p:nvPr/>
        </p:nvGraphicFramePr>
        <p:xfrm>
          <a:off x="2278063" y="3101975"/>
          <a:ext cx="1747837" cy="327025"/>
        </p:xfrm>
        <a:graphic>
          <a:graphicData uri="http://schemas.openxmlformats.org/presentationml/2006/ole">
            <mc:AlternateContent xmlns:mc="http://schemas.openxmlformats.org/markup-compatibility/2006">
              <mc:Choice xmlns:v="urn:schemas-microsoft-com:vml" Requires="v">
                <p:oleObj spid="_x0000_s11517" r:id="rId9" imgW="1409065" imgH="317500" progId="Equation.DSMT4">
                  <p:embed/>
                </p:oleObj>
              </mc:Choice>
              <mc:Fallback>
                <p:oleObj r:id="rId9" imgW="1409065" imgH="317500" progId="Equation.DSMT4">
                  <p:embed/>
                  <p:pic>
                    <p:nvPicPr>
                      <p:cNvPr id="0" name="图片 3085"/>
                      <p:cNvPicPr/>
                      <p:nvPr/>
                    </p:nvPicPr>
                    <p:blipFill>
                      <a:blip r:embed="rId10"/>
                      <a:stretch>
                        <a:fillRect/>
                      </a:stretch>
                    </p:blipFill>
                    <p:spPr>
                      <a:xfrm>
                        <a:off x="2278063" y="3101975"/>
                        <a:ext cx="1747837" cy="327025"/>
                      </a:xfrm>
                      <a:prstGeom prst="rect">
                        <a:avLst/>
                      </a:prstGeom>
                      <a:noFill/>
                      <a:ln w="38100">
                        <a:noFill/>
                        <a:miter/>
                      </a:ln>
                    </p:spPr>
                  </p:pic>
                </p:oleObj>
              </mc:Fallback>
            </mc:AlternateContent>
          </a:graphicData>
        </a:graphic>
      </p:graphicFrame>
      <p:sp>
        <p:nvSpPr>
          <p:cNvPr id="41996" name="矩形 21"/>
          <p:cNvSpPr/>
          <p:nvPr/>
        </p:nvSpPr>
        <p:spPr>
          <a:xfrm>
            <a:off x="603250" y="3065463"/>
            <a:ext cx="1825625" cy="33972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600" dirty="0">
                <a:latin typeface="Times New Roman" panose="02020603050405020304" pitchFamily="18" charset="0"/>
                <a:ea typeface="宋体" panose="02010600030101010101" pitchFamily="2" charset="-122"/>
              </a:rPr>
              <a:t>分割区域外部</a:t>
            </a:r>
            <a:r>
              <a:rPr lang="zh-CN" altLang="zh-CN" sz="1600" dirty="0">
                <a:latin typeface="Times New Roman" panose="02020603050405020304" pitchFamily="18" charset="0"/>
                <a:ea typeface="宋体" panose="02010600030101010101" pitchFamily="2" charset="-122"/>
              </a:rPr>
              <a:t>差</a:t>
            </a:r>
            <a:r>
              <a:rPr lang="zh-CN" altLang="en-US" sz="1600" dirty="0">
                <a:latin typeface="Times New Roman" panose="02020603050405020304" pitchFamily="18" charset="0"/>
                <a:ea typeface="宋体" panose="02010600030101010101" pitchFamily="2" charset="-122"/>
              </a:rPr>
              <a:t>：</a:t>
            </a:r>
            <a:endParaRPr lang="zh-CN" altLang="en-US" sz="1600" dirty="0"/>
          </a:p>
        </p:txBody>
      </p:sp>
      <p:graphicFrame>
        <p:nvGraphicFramePr>
          <p:cNvPr id="41997" name="对象 16"/>
          <p:cNvGraphicFramePr>
            <a:graphicFrameLocks noChangeAspect="1"/>
          </p:cNvGraphicFramePr>
          <p:nvPr/>
        </p:nvGraphicFramePr>
        <p:xfrm>
          <a:off x="1670050" y="3592513"/>
          <a:ext cx="2438400" cy="228600"/>
        </p:xfrm>
        <a:graphic>
          <a:graphicData uri="http://schemas.openxmlformats.org/presentationml/2006/ole">
            <mc:AlternateContent xmlns:mc="http://schemas.openxmlformats.org/markup-compatibility/2006">
              <mc:Choice xmlns:v="urn:schemas-microsoft-com:vml" Requires="v">
                <p:oleObj spid="_x0000_s11518" r:id="rId11" imgW="2120900" imgH="228600" progId="Equation.DSMT4">
                  <p:embed/>
                </p:oleObj>
              </mc:Choice>
              <mc:Fallback>
                <p:oleObj r:id="rId11" imgW="2120900" imgH="228600" progId="Equation.DSMT4">
                  <p:embed/>
                  <p:pic>
                    <p:nvPicPr>
                      <p:cNvPr id="0" name="图片 3086"/>
                      <p:cNvPicPr/>
                      <p:nvPr/>
                    </p:nvPicPr>
                    <p:blipFill>
                      <a:blip r:embed="rId12"/>
                      <a:stretch>
                        <a:fillRect/>
                      </a:stretch>
                    </p:blipFill>
                    <p:spPr>
                      <a:xfrm>
                        <a:off x="1670050" y="3592513"/>
                        <a:ext cx="2438400" cy="228600"/>
                      </a:xfrm>
                      <a:prstGeom prst="rect">
                        <a:avLst/>
                      </a:prstGeom>
                      <a:noFill/>
                      <a:ln w="38100">
                        <a:noFill/>
                        <a:miter/>
                      </a:ln>
                    </p:spPr>
                  </p:pic>
                </p:oleObj>
              </mc:Fallback>
            </mc:AlternateContent>
          </a:graphicData>
        </a:graphic>
      </p:graphicFrame>
      <p:sp>
        <p:nvSpPr>
          <p:cNvPr id="41998" name="矩形 24"/>
          <p:cNvSpPr/>
          <p:nvPr/>
        </p:nvSpPr>
        <p:spPr>
          <a:xfrm>
            <a:off x="603250" y="3533775"/>
            <a:ext cx="1209675" cy="33813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600" dirty="0">
                <a:latin typeface="Times New Roman" panose="02020603050405020304" pitchFamily="18" charset="0"/>
                <a:ea typeface="宋体" panose="02010600030101010101" pitchFamily="2" charset="-122"/>
              </a:rPr>
              <a:t>合并规则：</a:t>
            </a:r>
            <a:endParaRPr lang="zh-CN" altLang="en-US" sz="1600" dirty="0"/>
          </a:p>
        </p:txBody>
      </p:sp>
      <p:sp>
        <p:nvSpPr>
          <p:cNvPr id="41999" name="矩形 17"/>
          <p:cNvSpPr/>
          <p:nvPr/>
        </p:nvSpPr>
        <p:spPr>
          <a:xfrm>
            <a:off x="603250" y="4059238"/>
            <a:ext cx="3832225" cy="107721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en-US" altLang="zh-CN" sz="1600" dirty="0">
                <a:latin typeface="Times New Roman" panose="02020603050405020304" pitchFamily="18" charset="0"/>
                <a:ea typeface="宋体" panose="02010600030101010101" pitchFamily="2" charset="-122"/>
              </a:rPr>
              <a:t>        </a:t>
            </a:r>
            <a:r>
              <a:rPr lang="zh-CN" altLang="zh-CN" sz="1600" dirty="0">
                <a:latin typeface="Times New Roman" panose="02020603050405020304" pitchFamily="18" charset="0"/>
                <a:ea typeface="宋体" panose="02010600030101010101" pitchFamily="2" charset="-122"/>
              </a:rPr>
              <a:t>将图中每个顶点都认为是一个分割区域，此时每个孤立顶点的内部差</a:t>
            </a:r>
            <a:r>
              <a:rPr lang="en-US" altLang="zh-CN" sz="1600" i="1" dirty="0">
                <a:latin typeface="Times New Roman" panose="02020603050405020304" pitchFamily="18" charset="0"/>
                <a:ea typeface="宋体" panose="02010600030101010101" pitchFamily="2" charset="-122"/>
              </a:rPr>
              <a:t>Inc</a:t>
            </a:r>
            <a:r>
              <a:rPr lang="zh-CN" altLang="zh-CN" sz="1600" dirty="0">
                <a:latin typeface="Times New Roman" panose="02020603050405020304" pitchFamily="18" charset="0"/>
                <a:ea typeface="宋体" panose="02010600030101010101" pitchFamily="2" charset="-122"/>
              </a:rPr>
              <a:t>为</a:t>
            </a:r>
            <a:r>
              <a:rPr lang="en-US" altLang="zh-CN" sz="1600" dirty="0">
                <a:latin typeface="Times New Roman" panose="02020603050405020304" pitchFamily="18" charset="0"/>
                <a:ea typeface="宋体" panose="02010600030101010101" pitchFamily="2" charset="-122"/>
              </a:rPr>
              <a:t>0</a:t>
            </a:r>
            <a:r>
              <a:rPr lang="zh-CN" altLang="zh-CN" sz="1600" dirty="0" smtClean="0">
                <a:latin typeface="Times New Roman" panose="02020603050405020304" pitchFamily="18" charset="0"/>
                <a:ea typeface="宋体" panose="02010600030101010101" pitchFamily="2" charset="-122"/>
              </a:rPr>
              <a:t>，因此</a:t>
            </a:r>
            <a:r>
              <a:rPr lang="zh-CN" altLang="zh-CN" sz="1600" dirty="0">
                <a:latin typeface="Times New Roman" panose="02020603050405020304" pitchFamily="18" charset="0"/>
                <a:ea typeface="宋体" panose="02010600030101010101" pitchFamily="2" charset="-122"/>
              </a:rPr>
              <a:t>引入分割区域中顶点数量</a:t>
            </a:r>
            <a:r>
              <a:rPr lang="en-US" altLang="zh-CN" sz="1600" dirty="0">
                <a:latin typeface="Times New Roman" panose="02020603050405020304" pitchFamily="18" charset="0"/>
                <a:ea typeface="宋体" panose="02010600030101010101" pitchFamily="2" charset="-122"/>
              </a:rPr>
              <a:t>|</a:t>
            </a:r>
            <a:r>
              <a:rPr lang="en-US" altLang="zh-CN" sz="1600" i="1" dirty="0">
                <a:latin typeface="Times New Roman" panose="02020603050405020304" pitchFamily="18" charset="0"/>
                <a:ea typeface="宋体" panose="02010600030101010101" pitchFamily="2" charset="-122"/>
              </a:rPr>
              <a:t>c</a:t>
            </a:r>
            <a:r>
              <a:rPr lang="en-US" altLang="zh-CN" sz="1600" dirty="0">
                <a:latin typeface="Times New Roman" panose="02020603050405020304" pitchFamily="18" charset="0"/>
                <a:ea typeface="宋体" panose="02010600030101010101" pitchFamily="2" charset="-122"/>
              </a:rPr>
              <a:t>|</a:t>
            </a:r>
            <a:r>
              <a:rPr lang="zh-CN" altLang="zh-CN" sz="1600" dirty="0">
                <a:latin typeface="Times New Roman" panose="02020603050405020304" pitchFamily="18" charset="0"/>
                <a:ea typeface="宋体" panose="02010600030101010101" pitchFamily="2" charset="-122"/>
              </a:rPr>
              <a:t>的倒数同时加入超参数</a:t>
            </a:r>
            <a:r>
              <a:rPr lang="en-US" altLang="zh-CN" sz="1600" i="1" dirty="0">
                <a:latin typeface="Times New Roman" panose="02020603050405020304" pitchFamily="18" charset="0"/>
                <a:ea typeface="宋体" panose="02010600030101010101" pitchFamily="2" charset="-122"/>
              </a:rPr>
              <a:t>k</a:t>
            </a:r>
            <a:r>
              <a:rPr lang="zh-CN" altLang="zh-CN" sz="1600" dirty="0">
                <a:latin typeface="Times New Roman" panose="02020603050405020304" pitchFamily="18" charset="0"/>
                <a:ea typeface="宋体" panose="02010600030101010101" pitchFamily="2" charset="-122"/>
              </a:rPr>
              <a:t>，</a:t>
            </a:r>
            <a:r>
              <a:rPr lang="zh-CN" altLang="en-US" sz="1600" dirty="0">
                <a:latin typeface="Times New Roman" panose="02020603050405020304" pitchFamily="18" charset="0"/>
                <a:ea typeface="宋体" panose="02010600030101010101" pitchFamily="2" charset="-122"/>
              </a:rPr>
              <a:t>合并规则修正为：</a:t>
            </a:r>
            <a:endParaRPr lang="zh-CN" altLang="en-US" sz="1600" dirty="0"/>
          </a:p>
        </p:txBody>
      </p:sp>
      <p:graphicFrame>
        <p:nvGraphicFramePr>
          <p:cNvPr id="42000" name="对象 19"/>
          <p:cNvGraphicFramePr>
            <a:graphicFrameLocks noChangeAspect="1"/>
          </p:cNvGraphicFramePr>
          <p:nvPr>
            <p:extLst>
              <p:ext uri="{D42A27DB-BD31-4B8C-83A1-F6EECF244321}">
                <p14:modId xmlns:p14="http://schemas.microsoft.com/office/powerpoint/2010/main" val="2239988409"/>
              </p:ext>
            </p:extLst>
          </p:nvPr>
        </p:nvGraphicFramePr>
        <p:xfrm>
          <a:off x="831850" y="5383212"/>
          <a:ext cx="3276600" cy="457200"/>
        </p:xfrm>
        <a:graphic>
          <a:graphicData uri="http://schemas.openxmlformats.org/presentationml/2006/ole">
            <mc:AlternateContent xmlns:mc="http://schemas.openxmlformats.org/markup-compatibility/2006">
              <mc:Choice xmlns:v="urn:schemas-microsoft-com:vml" Requires="v">
                <p:oleObj spid="_x0000_s11519" r:id="rId13" imgW="2870200" imgH="431800" progId="Equation.DSMT4">
                  <p:embed/>
                </p:oleObj>
              </mc:Choice>
              <mc:Fallback>
                <p:oleObj r:id="rId13" imgW="2870200" imgH="431800" progId="Equation.DSMT4">
                  <p:embed/>
                  <p:pic>
                    <p:nvPicPr>
                      <p:cNvPr id="0" name="图片 3089"/>
                      <p:cNvPicPr/>
                      <p:nvPr/>
                    </p:nvPicPr>
                    <p:blipFill>
                      <a:blip r:embed="rId14"/>
                      <a:stretch>
                        <a:fillRect/>
                      </a:stretch>
                    </p:blipFill>
                    <p:spPr>
                      <a:xfrm>
                        <a:off x="831850" y="5383212"/>
                        <a:ext cx="3276600" cy="457200"/>
                      </a:xfrm>
                      <a:prstGeom prst="rect">
                        <a:avLst/>
                      </a:prstGeom>
                      <a:noFill/>
                      <a:ln w="38100">
                        <a:noFill/>
                        <a:miter/>
                      </a:ln>
                    </p:spPr>
                  </p:pic>
                </p:oleObj>
              </mc:Fallback>
            </mc:AlternateContent>
          </a:graphicData>
        </a:graphic>
      </p:graphicFrame>
      <p:sp>
        <p:nvSpPr>
          <p:cNvPr id="20" name="文本框 19"/>
          <p:cNvSpPr txBox="1"/>
          <p:nvPr/>
        </p:nvSpPr>
        <p:spPr>
          <a:xfrm>
            <a:off x="-4763" y="267494"/>
            <a:ext cx="6015462" cy="507831"/>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三</a:t>
            </a:r>
            <a:r>
              <a:rPr lang="zh-CN" altLang="en-US" sz="2700" b="1" dirty="0">
                <a:solidFill>
                  <a:schemeClr val="accent4"/>
                </a:solidFill>
                <a:latin typeface="+mj-ea"/>
              </a:rPr>
              <a:t>、基于深度图像的图像分割</a:t>
            </a:r>
            <a:r>
              <a:rPr lang="zh-CN" altLang="en-US" sz="2700" b="1" dirty="0" smtClean="0">
                <a:solidFill>
                  <a:schemeClr val="accent4"/>
                </a:solidFill>
                <a:latin typeface="+mj-ea"/>
              </a:rPr>
              <a:t>方法</a:t>
            </a:r>
            <a:endParaRPr lang="zh-CN" altLang="en-US" sz="2700" b="1" dirty="0">
              <a:solidFill>
                <a:schemeClr val="accent4"/>
              </a:solidFill>
              <a:latin typeface="+mj-ea"/>
            </a:endParaRPr>
          </a:p>
        </p:txBody>
      </p:sp>
    </p:spTree>
    <p:custDataLst>
      <p:tags r:id="rId2"/>
    </p:custDataLst>
  </p:cSld>
  <p:clrMapOvr>
    <a:masterClrMapping/>
  </p:clrMapOvr>
  <p:transition spd="med" advTm="28371">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4043" name="图片 28"/>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1827213" y="1046163"/>
            <a:ext cx="7316788"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44037" name="矩形 1"/>
          <p:cNvSpPr/>
          <p:nvPr/>
        </p:nvSpPr>
        <p:spPr>
          <a:xfrm>
            <a:off x="447675" y="900113"/>
            <a:ext cx="1262063" cy="5016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实验结果</a:t>
            </a:r>
          </a:p>
        </p:txBody>
      </p:sp>
      <p:sp>
        <p:nvSpPr>
          <p:cNvPr id="44038" name="Rectangle 2"/>
          <p:cNvSpPr/>
          <p:nvPr/>
        </p:nvSpPr>
        <p:spPr>
          <a:xfrm>
            <a:off x="0" y="0"/>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sp>
        <p:nvSpPr>
          <p:cNvPr id="44039" name="矩形 12"/>
          <p:cNvSpPr/>
          <p:nvPr/>
        </p:nvSpPr>
        <p:spPr>
          <a:xfrm>
            <a:off x="1608138" y="1793875"/>
            <a:ext cx="5927725" cy="13239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en-US" altLang="zh-CN" sz="1600" dirty="0">
                <a:latin typeface="Times New Roman" panose="02020603050405020304" pitchFamily="18" charset="0"/>
                <a:ea typeface="宋体" panose="02010600030101010101" pitchFamily="2" charset="-122"/>
              </a:rPr>
              <a:t>        </a:t>
            </a:r>
            <a:r>
              <a:rPr lang="zh-CN" altLang="en-US" sz="1600" dirty="0">
                <a:latin typeface="Times New Roman" panose="02020603050405020304" pitchFamily="18" charset="0"/>
                <a:ea typeface="宋体" panose="02010600030101010101" pitchFamily="2" charset="-122"/>
              </a:rPr>
              <a:t>另外，还尝试利用全卷积神经网络获得分割图像，手动对康奈尔抓取数据集合进行了标注，全卷积神经网络进行图像分割的准确率较高，在实验中达到了</a:t>
            </a:r>
            <a:r>
              <a:rPr lang="en-US" altLang="zh-CN" sz="1600" dirty="0">
                <a:latin typeface="Times New Roman" panose="02020603050405020304" pitchFamily="18" charset="0"/>
                <a:ea typeface="宋体" panose="02010600030101010101" pitchFamily="2" charset="-122"/>
              </a:rPr>
              <a:t>77.4%</a:t>
            </a:r>
            <a:r>
              <a:rPr lang="zh-CN" altLang="en-US" sz="1600" dirty="0">
                <a:latin typeface="Times New Roman" panose="02020603050405020304" pitchFamily="18" charset="0"/>
                <a:ea typeface="宋体" panose="02010600030101010101" pitchFamily="2" charset="-122"/>
              </a:rPr>
              <a:t>，但其训练过程复杂</a:t>
            </a:r>
            <a:r>
              <a:rPr lang="zh-CN" altLang="en-US" sz="1600" dirty="0" smtClean="0">
                <a:latin typeface="Times New Roman" panose="02020603050405020304" pitchFamily="18" charset="0"/>
                <a:ea typeface="宋体" panose="02010600030101010101" pitchFamily="2" charset="-122"/>
              </a:rPr>
              <a:t>。</a:t>
            </a:r>
            <a:endParaRPr lang="en-US" altLang="zh-CN" sz="1600" dirty="0" smtClean="0">
              <a:latin typeface="Times New Roman" panose="02020603050405020304" pitchFamily="18" charset="0"/>
              <a:ea typeface="宋体" panose="02010600030101010101" pitchFamily="2" charset="-122"/>
            </a:endParaRPr>
          </a:p>
          <a:p>
            <a:pPr marL="0" lvl="0" indent="0">
              <a:lnSpc>
                <a:spcPct val="100000"/>
              </a:lnSpc>
              <a:spcBef>
                <a:spcPct val="0"/>
              </a:spcBef>
              <a:buNone/>
            </a:pPr>
            <a:r>
              <a:rPr lang="en-US" altLang="zh-CN" sz="1600" dirty="0">
                <a:latin typeface="Times New Roman" panose="02020603050405020304" pitchFamily="18" charset="0"/>
                <a:ea typeface="宋体" panose="02010600030101010101" pitchFamily="2" charset="-122"/>
              </a:rPr>
              <a:t> </a:t>
            </a:r>
            <a:r>
              <a:rPr lang="en-US" altLang="zh-CN" sz="1600" dirty="0" smtClean="0">
                <a:latin typeface="Times New Roman" panose="02020603050405020304" pitchFamily="18" charset="0"/>
                <a:ea typeface="宋体" panose="02010600030101010101" pitchFamily="2" charset="-122"/>
              </a:rPr>
              <a:t>       </a:t>
            </a:r>
            <a:r>
              <a:rPr lang="zh-CN" altLang="en-US" sz="1600" dirty="0" smtClean="0">
                <a:latin typeface="Times New Roman" panose="02020603050405020304" pitchFamily="18" charset="0"/>
                <a:ea typeface="宋体" panose="02010600030101010101" pitchFamily="2" charset="-122"/>
              </a:rPr>
              <a:t>而</a:t>
            </a:r>
            <a:r>
              <a:rPr lang="zh-CN" altLang="en-US" sz="1600" dirty="0">
                <a:latin typeface="Times New Roman" panose="02020603050405020304" pitchFamily="18" charset="0"/>
                <a:ea typeface="宋体" panose="02010600030101010101" pitchFamily="2" charset="-122"/>
              </a:rPr>
              <a:t>基于深度</a:t>
            </a:r>
            <a:r>
              <a:rPr lang="zh-CN" altLang="en-US" sz="1600" dirty="0" smtClean="0">
                <a:latin typeface="Times New Roman" panose="02020603050405020304" pitchFamily="18" charset="0"/>
                <a:ea typeface="宋体" panose="02010600030101010101" pitchFamily="2" charset="-122"/>
              </a:rPr>
              <a:t>图像的</a:t>
            </a:r>
            <a:r>
              <a:rPr lang="zh-CN" altLang="en-US" sz="1600" dirty="0">
                <a:latin typeface="Times New Roman" panose="02020603050405020304" pitchFamily="18" charset="0"/>
                <a:ea typeface="宋体" panose="02010600030101010101" pitchFamily="2" charset="-122"/>
              </a:rPr>
              <a:t>图像分割方法能够获取</a:t>
            </a:r>
            <a:r>
              <a:rPr lang="en-US" altLang="zh-CN" sz="1600" dirty="0">
                <a:latin typeface="Times New Roman" panose="02020603050405020304" pitchFamily="18" charset="0"/>
                <a:cs typeface="Times New Roman" panose="02020603050405020304" pitchFamily="18" charset="0"/>
              </a:rPr>
              <a:t>67.3%</a:t>
            </a:r>
            <a:r>
              <a:rPr lang="zh-CN" altLang="en-US" sz="1600" dirty="0">
                <a:latin typeface="宋体" panose="02010600030101010101" pitchFamily="2" charset="-122"/>
                <a:ea typeface="宋体" panose="02010600030101010101" pitchFamily="2" charset="-122"/>
              </a:rPr>
              <a:t>的分割准确率，且使用较为简单，平均每秒能够处理</a:t>
            </a:r>
            <a:r>
              <a:rPr lang="en-US" altLang="zh-CN" sz="1600" dirty="0">
                <a:latin typeface="宋体" panose="02010600030101010101" pitchFamily="2" charset="-122"/>
                <a:ea typeface="宋体" panose="02010600030101010101" pitchFamily="2" charset="-122"/>
              </a:rPr>
              <a:t>0.29</a:t>
            </a:r>
            <a:r>
              <a:rPr lang="zh-CN" altLang="en-US" sz="1600" dirty="0">
                <a:latin typeface="宋体" panose="02010600030101010101" pitchFamily="2" charset="-122"/>
                <a:ea typeface="宋体" panose="02010600030101010101" pitchFamily="2" charset="-122"/>
              </a:rPr>
              <a:t>张图片。</a:t>
            </a:r>
            <a:endParaRPr lang="en-US" altLang="zh-CN" sz="1600" dirty="0">
              <a:latin typeface="宋体" panose="02010600030101010101" pitchFamily="2" charset="-122"/>
              <a:ea typeface="宋体" panose="02010600030101010101" pitchFamily="2" charset="-122"/>
            </a:endParaRPr>
          </a:p>
        </p:txBody>
      </p:sp>
      <p:pic>
        <p:nvPicPr>
          <p:cNvPr id="44040" name="图片 1"/>
          <p:cNvPicPr>
            <a:picLocks noChangeAspect="1"/>
          </p:cNvPicPr>
          <p:nvPr/>
        </p:nvPicPr>
        <p:blipFill>
          <a:blip r:embed="rId3"/>
          <a:stretch>
            <a:fillRect/>
          </a:stretch>
        </p:blipFill>
        <p:spPr>
          <a:xfrm>
            <a:off x="2093913" y="3363913"/>
            <a:ext cx="4956175" cy="2865437"/>
          </a:xfrm>
          <a:prstGeom prst="rect">
            <a:avLst/>
          </a:prstGeom>
          <a:noFill/>
          <a:ln w="9525">
            <a:noFill/>
          </a:ln>
        </p:spPr>
      </p:pic>
      <p:sp>
        <p:nvSpPr>
          <p:cNvPr id="44041" name="矩形 13"/>
          <p:cNvSpPr/>
          <p:nvPr/>
        </p:nvSpPr>
        <p:spPr>
          <a:xfrm>
            <a:off x="3402013" y="6337300"/>
            <a:ext cx="2339975" cy="27622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200" dirty="0">
                <a:latin typeface="Times New Roman" panose="02020603050405020304" pitchFamily="18" charset="0"/>
                <a:ea typeface="宋体" panose="02010600030101010101" pitchFamily="2" charset="-122"/>
              </a:rPr>
              <a:t>用不同颜色表示物体方便可视化</a:t>
            </a:r>
            <a:endParaRPr lang="zh-CN" altLang="en-US" sz="1200" dirty="0">
              <a:ea typeface="Times New Roman" panose="02020603050405020304" pitchFamily="18" charset="0"/>
            </a:endParaRPr>
          </a:p>
        </p:txBody>
      </p:sp>
      <p:sp>
        <p:nvSpPr>
          <p:cNvPr id="12" name="文本框 11"/>
          <p:cNvSpPr txBox="1"/>
          <p:nvPr/>
        </p:nvSpPr>
        <p:spPr>
          <a:xfrm>
            <a:off x="-4763" y="267494"/>
            <a:ext cx="6015462" cy="507831"/>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三</a:t>
            </a:r>
            <a:r>
              <a:rPr lang="zh-CN" altLang="en-US" sz="2700" b="1" dirty="0">
                <a:solidFill>
                  <a:schemeClr val="accent4"/>
                </a:solidFill>
                <a:latin typeface="+mj-ea"/>
              </a:rPr>
              <a:t>、基于深度图像的图像分割</a:t>
            </a:r>
            <a:r>
              <a:rPr lang="zh-CN" altLang="en-US" sz="2700" b="1" dirty="0" smtClean="0">
                <a:solidFill>
                  <a:schemeClr val="accent4"/>
                </a:solidFill>
                <a:latin typeface="+mj-ea"/>
              </a:rPr>
              <a:t>方法</a:t>
            </a:r>
            <a:endParaRPr lang="zh-CN" altLang="en-US" sz="2700" b="1" dirty="0">
              <a:solidFill>
                <a:schemeClr val="accent4"/>
              </a:solidFill>
              <a:latin typeface="+mj-ea"/>
            </a:endParaRPr>
          </a:p>
        </p:txBody>
      </p:sp>
    </p:spTree>
  </p:cSld>
  <p:clrMapOvr>
    <a:masterClrMapping/>
  </p:clrMapOvr>
  <p:transition spd="med" advTm="12113">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6090" name="图片 28"/>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2605088" y="1046163"/>
            <a:ext cx="6538913"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46085" name="矩形 1"/>
          <p:cNvSpPr/>
          <p:nvPr/>
        </p:nvSpPr>
        <p:spPr>
          <a:xfrm>
            <a:off x="850900" y="939800"/>
            <a:ext cx="1262063" cy="5778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问题概述</a:t>
            </a:r>
            <a:endParaRPr lang="en-US" altLang="zh-CN" sz="2100" dirty="0">
              <a:solidFill>
                <a:schemeClr val="accent1"/>
              </a:solidFill>
              <a:latin typeface="方正清刻本悦宋简体"/>
              <a:ea typeface="方正清刻本悦宋简体"/>
            </a:endParaRPr>
          </a:p>
        </p:txBody>
      </p:sp>
      <p:sp>
        <p:nvSpPr>
          <p:cNvPr id="30" name="矩形 29"/>
          <p:cNvSpPr/>
          <p:nvPr/>
        </p:nvSpPr>
        <p:spPr>
          <a:xfrm>
            <a:off x="425324" y="2029773"/>
            <a:ext cx="4359528" cy="3539426"/>
          </a:xfrm>
          <a:prstGeom prst="rect">
            <a:avLst/>
          </a:prstGeom>
        </p:spPr>
        <p:txBody>
          <a:bodyPr wrap="square" lIns="91436" tIns="45718" rIns="91436" bIns="45718">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noProof="0" dirty="0" smtClean="0">
                <a:ln>
                  <a:noFill/>
                </a:ln>
                <a:solidFill>
                  <a:schemeClr val="tx1"/>
                </a:solidFill>
                <a:effectLst/>
                <a:uLnTx/>
                <a:uFillTx/>
                <a:latin typeface="宋体" panose="02010600030101010101" pitchFamily="2" charset="-122"/>
                <a:ea typeface="宋体" panose="02010600030101010101" pitchFamily="2" charset="-122"/>
                <a:cs typeface="+mn-cs"/>
              </a:rPr>
              <a:t>     </a:t>
            </a:r>
            <a:r>
              <a:rPr kumimoji="0" lang="zh-CN" altLang="en-US" sz="1600" b="0"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rPr>
              <a:t>工业机械手</a:t>
            </a:r>
            <a:r>
              <a:rPr kumimoji="0" lang="zh-CN" altLang="zh-CN" sz="1600" b="0"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rPr>
              <a:t>抓取的</a:t>
            </a:r>
            <a:r>
              <a:rPr kumimoji="0" lang="zh-CN" altLang="en-US" sz="1600" b="0"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rPr>
              <a:t>目标位姿</a:t>
            </a:r>
            <a:r>
              <a:rPr kumimoji="0" lang="zh-CN" altLang="zh-CN" sz="1600" b="0"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rPr>
              <a:t>可转换为检测场景图像中的特定</a:t>
            </a:r>
            <a:r>
              <a:rPr kumimoji="0" lang="zh-CN" altLang="zh-CN" sz="1600" b="0"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rPr>
              <a:t>区域</a:t>
            </a:r>
            <a:r>
              <a:rPr lang="zh-CN" altLang="en-US" sz="1600" dirty="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lvl="0"/>
            <a:r>
              <a:rPr lang="en-US" altLang="zh-CN" sz="1600" dirty="0" smtClean="0">
                <a:solidFill>
                  <a:srgbClr val="FF0000"/>
                </a:solidFill>
                <a:latin typeface="宋体" panose="02010600030101010101" pitchFamily="2" charset="-122"/>
                <a:ea typeface="宋体" panose="02010600030101010101" pitchFamily="2" charset="-122"/>
              </a:rPr>
              <a:t>    </a:t>
            </a:r>
          </a:p>
          <a:p>
            <a:pPr lvl="0"/>
            <a:endParaRPr lang="en-US" altLang="zh-CN" sz="1600" dirty="0">
              <a:solidFill>
                <a:srgbClr val="FF0000"/>
              </a:solidFill>
              <a:latin typeface="宋体" panose="02010600030101010101" pitchFamily="2" charset="-122"/>
              <a:ea typeface="宋体" panose="02010600030101010101" pitchFamily="2" charset="-122"/>
            </a:endParaRPr>
          </a:p>
          <a:p>
            <a:pPr lvl="0" algn="just"/>
            <a:r>
              <a:rPr lang="zh-CN" altLang="en-US" sz="1600" dirty="0" smtClean="0">
                <a:solidFill>
                  <a:srgbClr val="FF0000"/>
                </a:solidFill>
                <a:latin typeface="Times New Roman" panose="02020603050405020304" pitchFamily="18" charset="0"/>
                <a:ea typeface="宋体" panose="02010600030101010101" pitchFamily="2" charset="-122"/>
              </a:rPr>
              <a:t>        抓取</a:t>
            </a:r>
            <a:r>
              <a:rPr lang="zh-CN" altLang="en-US" sz="1600" dirty="0">
                <a:solidFill>
                  <a:srgbClr val="FF0000"/>
                </a:solidFill>
                <a:latin typeface="Times New Roman" panose="02020603050405020304" pitchFamily="18" charset="0"/>
                <a:ea typeface="宋体" panose="02010600030101010101" pitchFamily="2" charset="-122"/>
              </a:rPr>
              <a:t>区域</a:t>
            </a:r>
            <a:r>
              <a:rPr lang="zh-CN" altLang="en-US" sz="1600" dirty="0">
                <a:latin typeface="Times New Roman" panose="02020603050405020304" pitchFamily="18" charset="0"/>
                <a:ea typeface="宋体" panose="02010600030101010101" pitchFamily="2" charset="-122"/>
              </a:rPr>
              <a:t>： 配有</a:t>
            </a:r>
            <a:r>
              <a:rPr lang="zh-CN" altLang="zh-CN" sz="1600" dirty="0">
                <a:latin typeface="Times New Roman" panose="02020603050405020304" pitchFamily="18" charset="0"/>
                <a:ea typeface="宋体" panose="02010600030101010101" pitchFamily="2" charset="-122"/>
              </a:rPr>
              <a:t>二指夹具</a:t>
            </a:r>
            <a:r>
              <a:rPr lang="zh-CN" altLang="en-US" sz="1600" dirty="0">
                <a:latin typeface="Times New Roman" panose="02020603050405020304" pitchFamily="18" charset="0"/>
                <a:ea typeface="宋体" panose="02010600030101010101" pitchFamily="2" charset="-122"/>
              </a:rPr>
              <a:t>工业机械手</a:t>
            </a:r>
            <a:r>
              <a:rPr lang="zh-CN" altLang="en-US" sz="1600" dirty="0" smtClean="0">
                <a:latin typeface="Times New Roman" panose="02020603050405020304" pitchFamily="18" charset="0"/>
                <a:ea typeface="宋体" panose="02010600030101010101" pitchFamily="2" charset="-122"/>
              </a:rPr>
              <a:t>的</a:t>
            </a:r>
            <a:r>
              <a:rPr lang="zh-CN" altLang="en-US" sz="1600" dirty="0" smtClean="0">
                <a:latin typeface="Times New Roman" panose="02020603050405020304" pitchFamily="18" charset="0"/>
                <a:ea typeface="宋体" panose="02010600030101010101" pitchFamily="2" charset="-122"/>
              </a:rPr>
              <a:t>目标位姿</a:t>
            </a:r>
            <a:r>
              <a:rPr lang="zh-CN" altLang="zh-CN" sz="1600" dirty="0" smtClean="0">
                <a:latin typeface="Times New Roman" panose="02020603050405020304" pitchFamily="18" charset="0"/>
                <a:ea typeface="宋体" panose="02010600030101010101" pitchFamily="2" charset="-122"/>
              </a:rPr>
              <a:t>具体</a:t>
            </a:r>
            <a:r>
              <a:rPr lang="zh-CN" altLang="zh-CN" sz="1600" dirty="0">
                <a:latin typeface="Times New Roman" panose="02020603050405020304" pitchFamily="18" charset="0"/>
                <a:ea typeface="宋体" panose="02010600030101010101" pitchFamily="2" charset="-122"/>
              </a:rPr>
              <a:t>表示为空间位置</a:t>
            </a:r>
            <a:r>
              <a:rPr lang="zh-CN" altLang="zh-CN" sz="1600" dirty="0">
                <a:ea typeface="宋体" panose="02010600030101010101" pitchFamily="2" charset="-122"/>
              </a:rPr>
              <a:t>（</a:t>
            </a:r>
            <a:r>
              <a:rPr lang="en-US" altLang="zh-CN" sz="1600" i="1" dirty="0" err="1">
                <a:latin typeface="Times New Roman" panose="02020603050405020304" pitchFamily="18" charset="0"/>
                <a:ea typeface="宋体" panose="02010600030101010101" pitchFamily="2" charset="-122"/>
              </a:rPr>
              <a:t>x</a:t>
            </a:r>
            <a:r>
              <a:rPr lang="en-US" altLang="zh-CN" sz="1600" dirty="0" err="1">
                <a:latin typeface="宋体" panose="02010600030101010101" pitchFamily="2" charset="-122"/>
                <a:ea typeface="宋体" panose="02010600030101010101" pitchFamily="2" charset="-122"/>
              </a:rPr>
              <a:t>,</a:t>
            </a:r>
            <a:r>
              <a:rPr lang="en-US" altLang="zh-CN" sz="1600" i="1" dirty="0" err="1">
                <a:latin typeface="Times New Roman" panose="02020603050405020304" pitchFamily="18" charset="0"/>
                <a:ea typeface="宋体" panose="02010600030101010101" pitchFamily="2" charset="-122"/>
              </a:rPr>
              <a:t>y</a:t>
            </a:r>
            <a:r>
              <a:rPr lang="en-US" altLang="zh-CN" sz="1600" dirty="0" err="1">
                <a:latin typeface="宋体" panose="02010600030101010101" pitchFamily="2" charset="-122"/>
                <a:ea typeface="宋体" panose="02010600030101010101" pitchFamily="2" charset="-122"/>
              </a:rPr>
              <a:t>,</a:t>
            </a:r>
            <a:r>
              <a:rPr lang="en-US" altLang="zh-CN" sz="1600" i="1" dirty="0" err="1">
                <a:latin typeface="Times New Roman" panose="02020603050405020304" pitchFamily="18" charset="0"/>
                <a:ea typeface="宋体" panose="02010600030101010101" pitchFamily="2" charset="-122"/>
              </a:rPr>
              <a:t>z</a:t>
            </a:r>
            <a:r>
              <a:rPr lang="zh-CN" altLang="zh-CN" sz="1600" dirty="0">
                <a:ea typeface="宋体" panose="02010600030101010101" pitchFamily="2" charset="-122"/>
              </a:rPr>
              <a:t>）</a:t>
            </a:r>
            <a:r>
              <a:rPr lang="zh-CN" altLang="zh-CN" sz="1600" dirty="0">
                <a:latin typeface="Times New Roman" panose="02020603050405020304" pitchFamily="18" charset="0"/>
                <a:ea typeface="宋体" panose="02010600030101010101" pitchFamily="2" charset="-122"/>
              </a:rPr>
              <a:t>、方向向量</a:t>
            </a:r>
            <a:r>
              <a:rPr lang="en-US" altLang="zh-CN" sz="1600" dirty="0">
                <a:latin typeface="宋体" panose="02010600030101010101" pitchFamily="2" charset="-122"/>
                <a:ea typeface="宋体" panose="02010600030101010101" pitchFamily="2" charset="-122"/>
              </a:rPr>
              <a:t>(</a:t>
            </a:r>
            <a:r>
              <a:rPr lang="en-US" altLang="zh-CN" sz="1600" i="1" dirty="0" err="1">
                <a:latin typeface="Times New Roman" panose="02020603050405020304" pitchFamily="18" charset="0"/>
                <a:ea typeface="宋体" panose="02010600030101010101" pitchFamily="2" charset="-122"/>
              </a:rPr>
              <a:t>r</a:t>
            </a:r>
            <a:r>
              <a:rPr lang="en-US" altLang="zh-CN" sz="1600" dirty="0" err="1">
                <a:latin typeface="宋体" panose="02010600030101010101" pitchFamily="2" charset="-122"/>
                <a:ea typeface="宋体" panose="02010600030101010101" pitchFamily="2" charset="-122"/>
              </a:rPr>
              <a:t>,</a:t>
            </a:r>
            <a:r>
              <a:rPr lang="en-US" altLang="zh-CN" sz="1600" i="1" dirty="0" err="1">
                <a:latin typeface="Times New Roman" panose="02020603050405020304" pitchFamily="18" charset="0"/>
                <a:ea typeface="宋体" panose="02010600030101010101" pitchFamily="2" charset="-122"/>
              </a:rPr>
              <a:t>p</a:t>
            </a:r>
            <a:r>
              <a:rPr lang="en-US" altLang="zh-CN" sz="1600" dirty="0" err="1">
                <a:latin typeface="宋体" panose="02010600030101010101" pitchFamily="2" charset="-122"/>
                <a:ea typeface="宋体" panose="02010600030101010101" pitchFamily="2" charset="-122"/>
              </a:rPr>
              <a:t>,</a:t>
            </a:r>
            <a:r>
              <a:rPr lang="en-US" altLang="zh-CN" sz="1600" i="1" dirty="0" err="1">
                <a:latin typeface="Times New Roman" panose="02020603050405020304" pitchFamily="18" charset="0"/>
                <a:ea typeface="宋体" panose="02010600030101010101" pitchFamily="2" charset="-122"/>
              </a:rPr>
              <a:t>y</a:t>
            </a:r>
            <a:r>
              <a:rPr lang="en-US" altLang="zh-CN" sz="1600" dirty="0">
                <a:latin typeface="宋体" panose="02010600030101010101" pitchFamily="2" charset="-122"/>
                <a:ea typeface="宋体" panose="02010600030101010101" pitchFamily="2" charset="-122"/>
              </a:rPr>
              <a:t>)</a:t>
            </a:r>
            <a:r>
              <a:rPr lang="zh-CN" altLang="zh-CN" sz="1600" dirty="0">
                <a:latin typeface="Times New Roman" panose="02020603050405020304" pitchFamily="18" charset="0"/>
                <a:ea typeface="宋体" panose="02010600030101010101" pitchFamily="2" charset="-122"/>
              </a:rPr>
              <a:t>以及夹具的两指平面的间距参数</a:t>
            </a:r>
            <a:r>
              <a:rPr lang="en-US" altLang="zh-CN" sz="1600" i="1" dirty="0">
                <a:latin typeface="Times New Roman" panose="02020603050405020304" pitchFamily="18" charset="0"/>
                <a:ea typeface="宋体" panose="02010600030101010101" pitchFamily="2" charset="-122"/>
              </a:rPr>
              <a:t>d</a:t>
            </a:r>
            <a:r>
              <a:rPr lang="zh-CN" altLang="zh-CN" sz="1600" dirty="0">
                <a:latin typeface="Times New Roman" panose="02020603050405020304" pitchFamily="18" charset="0"/>
                <a:ea typeface="宋体" panose="02010600030101010101" pitchFamily="2" charset="-122"/>
              </a:rPr>
              <a:t>的七元组</a:t>
            </a:r>
            <a:r>
              <a:rPr lang="en-US" altLang="zh-CN" sz="1600" dirty="0">
                <a:latin typeface="宋体" panose="02010600030101010101" pitchFamily="2" charset="-122"/>
                <a:ea typeface="宋体" panose="02010600030101010101" pitchFamily="2" charset="-122"/>
              </a:rPr>
              <a:t>(</a:t>
            </a:r>
            <a:r>
              <a:rPr lang="en-US" altLang="zh-CN" sz="1600" i="1" dirty="0" err="1">
                <a:latin typeface="Times New Roman" panose="02020603050405020304" pitchFamily="18" charset="0"/>
                <a:ea typeface="宋体" panose="02010600030101010101" pitchFamily="2" charset="-122"/>
              </a:rPr>
              <a:t>x</a:t>
            </a:r>
            <a:r>
              <a:rPr lang="en-US" altLang="zh-CN" sz="1600" dirty="0" err="1">
                <a:latin typeface="宋体" panose="02010600030101010101" pitchFamily="2" charset="-122"/>
                <a:ea typeface="宋体" panose="02010600030101010101" pitchFamily="2" charset="-122"/>
              </a:rPr>
              <a:t>,</a:t>
            </a:r>
            <a:r>
              <a:rPr lang="en-US" altLang="zh-CN" sz="1600" i="1" dirty="0" err="1">
                <a:latin typeface="Times New Roman" panose="02020603050405020304" pitchFamily="18" charset="0"/>
                <a:ea typeface="宋体" panose="02010600030101010101" pitchFamily="2" charset="-122"/>
              </a:rPr>
              <a:t>y</a:t>
            </a:r>
            <a:r>
              <a:rPr lang="en-US" altLang="zh-CN" sz="1600" dirty="0" err="1">
                <a:latin typeface="宋体" panose="02010600030101010101" pitchFamily="2" charset="-122"/>
                <a:ea typeface="宋体" panose="02010600030101010101" pitchFamily="2" charset="-122"/>
              </a:rPr>
              <a:t>,</a:t>
            </a:r>
            <a:r>
              <a:rPr lang="en-US" altLang="zh-CN" sz="1600" i="1" dirty="0" err="1">
                <a:latin typeface="Times New Roman" panose="02020603050405020304" pitchFamily="18" charset="0"/>
                <a:ea typeface="宋体" panose="02010600030101010101" pitchFamily="2" charset="-122"/>
              </a:rPr>
              <a:t>z</a:t>
            </a:r>
            <a:r>
              <a:rPr lang="en-US" altLang="zh-CN" sz="1600" dirty="0" err="1">
                <a:latin typeface="宋体" panose="02010600030101010101" pitchFamily="2" charset="-122"/>
                <a:ea typeface="宋体" panose="02010600030101010101" pitchFamily="2" charset="-122"/>
              </a:rPr>
              <a:t>,</a:t>
            </a:r>
            <a:r>
              <a:rPr lang="en-US" altLang="zh-CN" sz="1600" i="1" dirty="0" err="1">
                <a:latin typeface="Times New Roman" panose="02020603050405020304" pitchFamily="18" charset="0"/>
                <a:ea typeface="宋体" panose="02010600030101010101" pitchFamily="2" charset="-122"/>
              </a:rPr>
              <a:t>r</a:t>
            </a:r>
            <a:r>
              <a:rPr lang="en-US" altLang="zh-CN" sz="1600" dirty="0" err="1">
                <a:latin typeface="宋体" panose="02010600030101010101" pitchFamily="2" charset="-122"/>
                <a:ea typeface="宋体" panose="02010600030101010101" pitchFamily="2" charset="-122"/>
              </a:rPr>
              <a:t>,</a:t>
            </a:r>
            <a:r>
              <a:rPr lang="en-US" altLang="zh-CN" sz="1600" i="1" dirty="0" err="1">
                <a:latin typeface="Times New Roman" panose="02020603050405020304" pitchFamily="18" charset="0"/>
                <a:ea typeface="宋体" panose="02010600030101010101" pitchFamily="2" charset="-122"/>
              </a:rPr>
              <a:t>p</a:t>
            </a:r>
            <a:r>
              <a:rPr lang="en-US" altLang="zh-CN" sz="1600" dirty="0" err="1">
                <a:latin typeface="宋体" panose="02010600030101010101" pitchFamily="2" charset="-122"/>
                <a:ea typeface="宋体" panose="02010600030101010101" pitchFamily="2" charset="-122"/>
              </a:rPr>
              <a:t>,</a:t>
            </a:r>
            <a:r>
              <a:rPr lang="en-US" altLang="zh-CN" sz="1600" i="1" dirty="0" err="1">
                <a:latin typeface="Times New Roman" panose="02020603050405020304" pitchFamily="18" charset="0"/>
                <a:ea typeface="宋体" panose="02010600030101010101" pitchFamily="2" charset="-122"/>
              </a:rPr>
              <a:t>y</a:t>
            </a:r>
            <a:r>
              <a:rPr lang="en-US" altLang="zh-CN" sz="1600" dirty="0" err="1">
                <a:latin typeface="宋体" panose="02010600030101010101" pitchFamily="2" charset="-122"/>
                <a:ea typeface="宋体" panose="02010600030101010101" pitchFamily="2" charset="-122"/>
              </a:rPr>
              <a:t>,</a:t>
            </a:r>
            <a:r>
              <a:rPr lang="en-US" altLang="zh-CN" sz="1600" i="1" dirty="0" err="1">
                <a:latin typeface="Times New Roman" panose="02020603050405020304" pitchFamily="18" charset="0"/>
                <a:ea typeface="宋体" panose="02010600030101010101" pitchFamily="2" charset="-122"/>
              </a:rPr>
              <a:t>d</a:t>
            </a:r>
            <a:r>
              <a:rPr lang="en-US" altLang="zh-CN" sz="1600" dirty="0">
                <a:latin typeface="宋体" panose="02010600030101010101" pitchFamily="2" charset="-122"/>
                <a:ea typeface="宋体" panose="02010600030101010101" pitchFamily="2" charset="-122"/>
              </a:rPr>
              <a:t>)</a:t>
            </a:r>
            <a:r>
              <a:rPr lang="zh-CN" altLang="zh-CN" sz="1600" dirty="0">
                <a:latin typeface="Times New Roman" panose="02020603050405020304" pitchFamily="18" charset="0"/>
                <a:ea typeface="宋体" panose="02010600030101010101" pitchFamily="2" charset="-122"/>
              </a:rPr>
              <a:t> </a:t>
            </a:r>
            <a:r>
              <a:rPr lang="zh-CN" altLang="en-US" sz="1600" dirty="0">
                <a:latin typeface="Times New Roman" panose="02020603050405020304" pitchFamily="18" charset="0"/>
                <a:ea typeface="宋体" panose="02010600030101010101" pitchFamily="2" charset="-122"/>
              </a:rPr>
              <a:t>。</a:t>
            </a:r>
            <a:endParaRPr lang="en-US" altLang="zh-CN" sz="1600" dirty="0">
              <a:latin typeface="Times New Roman" panose="02020603050405020304" pitchFamily="18" charset="0"/>
              <a:ea typeface="宋体" panose="02010600030101010101" pitchFamily="2" charset="-122"/>
            </a:endParaRPr>
          </a:p>
          <a:p>
            <a:pPr lvl="0" algn="just"/>
            <a:r>
              <a:rPr lang="en-US" altLang="zh-CN" sz="1600" dirty="0">
                <a:latin typeface="Times New Roman" panose="02020603050405020304" pitchFamily="18" charset="0"/>
                <a:ea typeface="宋体" panose="02010600030101010101" pitchFamily="2" charset="-122"/>
              </a:rPr>
              <a:t>        </a:t>
            </a:r>
            <a:endParaRPr lang="en-US" altLang="zh-CN" sz="1600" dirty="0" smtClean="0">
              <a:latin typeface="Times New Roman" panose="02020603050405020304" pitchFamily="18" charset="0"/>
              <a:ea typeface="宋体" panose="02010600030101010101" pitchFamily="2" charset="-122"/>
            </a:endParaRPr>
          </a:p>
          <a:p>
            <a:pPr lvl="0" algn="just"/>
            <a:r>
              <a:rPr lang="en-US" altLang="zh-CN" sz="1600" dirty="0">
                <a:latin typeface="Times New Roman" panose="02020603050405020304" pitchFamily="18" charset="0"/>
                <a:ea typeface="宋体" panose="02010600030101010101" pitchFamily="2" charset="-122"/>
              </a:rPr>
              <a:t> </a:t>
            </a:r>
            <a:r>
              <a:rPr lang="en-US" altLang="zh-CN" sz="1600" dirty="0" smtClean="0">
                <a:latin typeface="Times New Roman" panose="02020603050405020304" pitchFamily="18" charset="0"/>
                <a:ea typeface="宋体" panose="02010600030101010101" pitchFamily="2" charset="-122"/>
              </a:rPr>
              <a:t>       </a:t>
            </a:r>
            <a:r>
              <a:rPr lang="zh-CN" altLang="en-US" sz="1600" dirty="0" smtClean="0">
                <a:latin typeface="Times New Roman" panose="02020603050405020304" pitchFamily="18" charset="0"/>
                <a:ea typeface="宋体" panose="02010600030101010101" pitchFamily="2" charset="-122"/>
              </a:rPr>
              <a:t>在</a:t>
            </a:r>
            <a:r>
              <a:rPr lang="en-US" altLang="zh-CN" sz="1600" dirty="0">
                <a:latin typeface="Times New Roman" panose="02020603050405020304" pitchFamily="18" charset="0"/>
                <a:ea typeface="宋体" panose="02010600030101010101" pitchFamily="2" charset="-122"/>
              </a:rPr>
              <a:t>Kinect</a:t>
            </a:r>
            <a:r>
              <a:rPr lang="zh-CN" altLang="en-US" sz="1600" dirty="0">
                <a:latin typeface="Times New Roman" panose="02020603050405020304" pitchFamily="18" charset="0"/>
                <a:ea typeface="宋体" panose="02010600030101010101" pitchFamily="2" charset="-122"/>
              </a:rPr>
              <a:t>传感器的帮助下，</a:t>
            </a:r>
            <a:r>
              <a:rPr lang="en-US" altLang="zh-CN" sz="1600" dirty="0">
                <a:latin typeface="Times New Roman" panose="02020603050405020304" pitchFamily="18" charset="0"/>
                <a:ea typeface="宋体" panose="02010600030101010101" pitchFamily="2" charset="-122"/>
              </a:rPr>
              <a:t>Lenz</a:t>
            </a:r>
            <a:r>
              <a:rPr lang="zh-CN" altLang="en-US" sz="1600" dirty="0">
                <a:latin typeface="Times New Roman" panose="02020603050405020304" pitchFamily="18" charset="0"/>
                <a:ea typeface="宋体" panose="02010600030101010101" pitchFamily="2" charset="-122"/>
              </a:rPr>
              <a:t>等人的工作表明可以将七元组表示的抓取配置简化为五元组</a:t>
            </a:r>
            <a:r>
              <a:rPr lang="zh-CN" altLang="zh-CN" sz="1600" dirty="0">
                <a:latin typeface="Times New Roman" panose="02020603050405020304" pitchFamily="18" charset="0"/>
                <a:cs typeface="Times New Roman" panose="02020603050405020304" pitchFamily="18" charset="0"/>
              </a:rPr>
              <a:t>（</a:t>
            </a:r>
            <a:r>
              <a:rPr lang="en-US" altLang="zh-CN" sz="1600" i="1" dirty="0" err="1">
                <a:latin typeface="Times New Roman" panose="02020603050405020304" pitchFamily="18" charset="0"/>
                <a:cs typeface="Times New Roman" panose="02020603050405020304" pitchFamily="18" charset="0"/>
              </a:rPr>
              <a:t>x</a:t>
            </a:r>
            <a:r>
              <a:rPr lang="en-US" altLang="zh-CN" sz="1600" baseline="-25000" dirty="0" err="1">
                <a:latin typeface="Times New Roman" panose="02020603050405020304" pitchFamily="18" charset="0"/>
                <a:cs typeface="Times New Roman" panose="02020603050405020304" pitchFamily="18" charset="0"/>
              </a:rPr>
              <a:t>kinect</a:t>
            </a:r>
            <a:r>
              <a:rPr lang="en-US" altLang="zh-CN" sz="1600" dirty="0">
                <a:latin typeface="Times New Roman" panose="02020603050405020304" pitchFamily="18" charset="0"/>
                <a:cs typeface="Times New Roman" panose="02020603050405020304" pitchFamily="18" charset="0"/>
              </a:rPr>
              <a:t>, </a:t>
            </a:r>
            <a:r>
              <a:rPr lang="en-US" altLang="zh-CN" sz="1600" i="1" dirty="0" err="1">
                <a:latin typeface="Times New Roman" panose="02020603050405020304" pitchFamily="18" charset="0"/>
                <a:cs typeface="Times New Roman" panose="02020603050405020304" pitchFamily="18" charset="0"/>
              </a:rPr>
              <a:t>y</a:t>
            </a:r>
            <a:r>
              <a:rPr lang="en-US" altLang="zh-CN" sz="1600" baseline="-25000" dirty="0" err="1">
                <a:latin typeface="Times New Roman" panose="02020603050405020304" pitchFamily="18" charset="0"/>
                <a:cs typeface="Times New Roman" panose="02020603050405020304" pitchFamily="18" charset="0"/>
              </a:rPr>
              <a:t>kinect</a:t>
            </a:r>
            <a:r>
              <a:rPr lang="en-US" altLang="zh-CN" sz="1600" i="1" dirty="0">
                <a:latin typeface="Times New Roman" panose="02020603050405020304" pitchFamily="18" charset="0"/>
                <a:cs typeface="Times New Roman" panose="02020603050405020304" pitchFamily="18" charset="0"/>
              </a:rPr>
              <a:t>, </a:t>
            </a:r>
            <a:r>
              <a:rPr lang="en-US" altLang="zh-CN" sz="1600" i="1" dirty="0" err="1">
                <a:latin typeface="Times New Roman" panose="02020603050405020304" pitchFamily="18" charset="0"/>
                <a:cs typeface="Times New Roman" panose="02020603050405020304" pitchFamily="18" charset="0"/>
              </a:rPr>
              <a:t>θ,w,d</a:t>
            </a:r>
            <a:r>
              <a:rPr lang="en-US" altLang="zh-CN"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ea typeface="宋体" panose="02010600030101010101" pitchFamily="2" charset="-122"/>
              </a:rPr>
              <a:t> </a:t>
            </a:r>
            <a:r>
              <a:rPr lang="zh-CN" altLang="en-US" sz="1600" dirty="0">
                <a:latin typeface="Times New Roman" panose="02020603050405020304" pitchFamily="18" charset="0"/>
                <a:ea typeface="宋体" panose="02010600030101010101" pitchFamily="2" charset="-122"/>
              </a:rPr>
              <a:t>，对应图像的矩形</a:t>
            </a:r>
            <a:r>
              <a:rPr lang="zh-CN" altLang="en-US" sz="1600" dirty="0" smtClean="0">
                <a:latin typeface="Times New Roman" panose="02020603050405020304" pitchFamily="18" charset="0"/>
                <a:ea typeface="宋体" panose="02010600030101010101" pitchFamily="2" charset="-122"/>
              </a:rPr>
              <a:t>区域，从而将抓取检测转化为计算机视觉的检测问题。</a:t>
            </a:r>
            <a:endParaRPr kumimoji="0" lang="en-US" altLang="zh-CN" sz="1600" b="0" i="0" u="none" strike="noStrike" kern="120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cs typeface="+mn-cs"/>
            </a:endParaRPr>
          </a:p>
        </p:txBody>
      </p:sp>
      <p:pic>
        <p:nvPicPr>
          <p:cNvPr id="46088" name="图片 10"/>
          <p:cNvPicPr>
            <a:picLocks noChangeAspect="1"/>
          </p:cNvPicPr>
          <p:nvPr/>
        </p:nvPicPr>
        <p:blipFill>
          <a:blip r:embed="rId3"/>
          <a:stretch>
            <a:fillRect/>
          </a:stretch>
        </p:blipFill>
        <p:spPr>
          <a:xfrm>
            <a:off x="6198484" y="4319588"/>
            <a:ext cx="2444750" cy="2054225"/>
          </a:xfrm>
          <a:prstGeom prst="rect">
            <a:avLst/>
          </a:prstGeom>
          <a:noFill/>
          <a:ln w="9525">
            <a:noFill/>
          </a:ln>
        </p:spPr>
      </p:pic>
      <p:sp>
        <p:nvSpPr>
          <p:cNvPr id="11" name="文本框 1"/>
          <p:cNvSpPr txBox="1"/>
          <p:nvPr/>
        </p:nvSpPr>
        <p:spPr>
          <a:xfrm>
            <a:off x="6691477" y="6470371"/>
            <a:ext cx="1844675" cy="2762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200" dirty="0">
                <a:latin typeface="宋体" panose="02010600030101010101" pitchFamily="2" charset="-122"/>
                <a:ea typeface="宋体" panose="02010600030101010101" pitchFamily="2" charset="-122"/>
              </a:rPr>
              <a:t>五元组表示的抓取配置</a:t>
            </a:r>
          </a:p>
        </p:txBody>
      </p:sp>
      <p:pic>
        <p:nvPicPr>
          <p:cNvPr id="15" name="图片 10"/>
          <p:cNvPicPr>
            <a:picLocks noChangeAspect="1"/>
          </p:cNvPicPr>
          <p:nvPr/>
        </p:nvPicPr>
        <p:blipFill>
          <a:blip r:embed="rId4"/>
          <a:stretch>
            <a:fillRect/>
          </a:stretch>
        </p:blipFill>
        <p:spPr>
          <a:xfrm>
            <a:off x="6086481" y="1843317"/>
            <a:ext cx="2592978" cy="1945997"/>
          </a:xfrm>
          <a:prstGeom prst="rect">
            <a:avLst/>
          </a:prstGeom>
          <a:noFill/>
          <a:ln w="9525">
            <a:noFill/>
          </a:ln>
        </p:spPr>
      </p:pic>
      <p:sp>
        <p:nvSpPr>
          <p:cNvPr id="16" name="矩形 1"/>
          <p:cNvSpPr/>
          <p:nvPr/>
        </p:nvSpPr>
        <p:spPr>
          <a:xfrm>
            <a:off x="5982586" y="3891819"/>
            <a:ext cx="2800767" cy="27699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200" dirty="0">
                <a:latin typeface="Times New Roman" panose="02020603050405020304" pitchFamily="18" charset="0"/>
                <a:ea typeface="宋体" panose="02010600030101010101" pitchFamily="2" charset="-122"/>
              </a:rPr>
              <a:t>工业机械手</a:t>
            </a:r>
            <a:r>
              <a:rPr lang="zh-CN" altLang="zh-CN" sz="1200" dirty="0">
                <a:latin typeface="Times New Roman" panose="02020603050405020304" pitchFamily="18" charset="0"/>
                <a:ea typeface="宋体" panose="02010600030101010101" pitchFamily="2" charset="-122"/>
              </a:rPr>
              <a:t>抓取目标位姿的七元组表示</a:t>
            </a:r>
            <a:endParaRPr lang="zh-CN" altLang="en-US" sz="1200" dirty="0"/>
          </a:p>
        </p:txBody>
      </p:sp>
      <p:cxnSp>
        <p:nvCxnSpPr>
          <p:cNvPr id="17" name="直接连接符 16"/>
          <p:cNvCxnSpPr/>
          <p:nvPr/>
        </p:nvCxnSpPr>
        <p:spPr>
          <a:xfrm flipV="1">
            <a:off x="5982586" y="4168818"/>
            <a:ext cx="2940800" cy="24314"/>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764" y="267494"/>
            <a:ext cx="7365683" cy="507831"/>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四</a:t>
            </a:r>
            <a:r>
              <a:rPr lang="zh-CN" altLang="en-US" sz="2700" b="1" dirty="0">
                <a:solidFill>
                  <a:schemeClr val="accent4"/>
                </a:solidFill>
                <a:latin typeface="+mj-ea"/>
              </a:rPr>
              <a:t>、基于深度学习的工业机械手抓取检测</a:t>
            </a:r>
            <a:r>
              <a:rPr lang="zh-CN" altLang="en-US" sz="2700" b="1" dirty="0" smtClean="0">
                <a:solidFill>
                  <a:schemeClr val="accent4"/>
                </a:solidFill>
                <a:latin typeface="+mj-ea"/>
              </a:rPr>
              <a:t>方法</a:t>
            </a:r>
            <a:endParaRPr lang="zh-CN" altLang="en-US" sz="2700" b="1" dirty="0">
              <a:solidFill>
                <a:schemeClr val="accent4"/>
              </a:solidFill>
              <a:latin typeface="+mj-ea"/>
            </a:endParaRPr>
          </a:p>
        </p:txBody>
      </p:sp>
    </p:spTree>
  </p:cSld>
  <p:clrMapOvr>
    <a:masterClrMapping/>
  </p:clrMapOvr>
  <p:transition spd="med" advTm="75438">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8141" name="图片 28"/>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5480050" y="1046163"/>
            <a:ext cx="3663950"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48133" name="矩形 1"/>
          <p:cNvSpPr/>
          <p:nvPr/>
        </p:nvSpPr>
        <p:spPr>
          <a:xfrm>
            <a:off x="447675" y="900113"/>
            <a:ext cx="5032375" cy="5778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基于深度学习的工业机械手抓取检测方法</a:t>
            </a:r>
          </a:p>
        </p:txBody>
      </p:sp>
      <p:sp>
        <p:nvSpPr>
          <p:cNvPr id="12" name="圆角矩形 11"/>
          <p:cNvSpPr/>
          <p:nvPr/>
        </p:nvSpPr>
        <p:spPr>
          <a:xfrm rot="10800000" flipV="1">
            <a:off x="358775" y="1820863"/>
            <a:ext cx="2193925"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noProof="0" dirty="0"/>
              <a:t>选取</a:t>
            </a:r>
            <a:r>
              <a:rPr kumimoji="0" lang="zh-CN" altLang="en-US" sz="1800" b="0" i="0" u="none" strike="noStrike" kern="1200" cap="none" spc="0" normalizeH="0" baseline="0" noProof="0" dirty="0" smtClean="0">
                <a:ln>
                  <a:noFill/>
                </a:ln>
                <a:solidFill>
                  <a:schemeClr val="lt1"/>
                </a:solidFill>
                <a:effectLst/>
                <a:uLnTx/>
                <a:uFillTx/>
                <a:latin typeface="+mn-lt"/>
                <a:ea typeface="+mn-ea"/>
                <a:cs typeface="+mn-cs"/>
              </a:rPr>
              <a:t>候选</a:t>
            </a:r>
            <a:r>
              <a:rPr kumimoji="0" lang="zh-CN" altLang="en-US" sz="1800" b="0" i="0" u="none" strike="noStrike" kern="1200" cap="none" spc="0" normalizeH="0" baseline="0" noProof="0" dirty="0">
                <a:ln>
                  <a:noFill/>
                </a:ln>
                <a:solidFill>
                  <a:schemeClr val="lt1"/>
                </a:solidFill>
                <a:effectLst/>
                <a:uLnTx/>
                <a:uFillTx/>
                <a:latin typeface="+mn-lt"/>
                <a:ea typeface="+mn-ea"/>
                <a:cs typeface="+mn-cs"/>
              </a:rPr>
              <a:t>抓取区域</a:t>
            </a:r>
          </a:p>
        </p:txBody>
      </p:sp>
      <p:sp>
        <p:nvSpPr>
          <p:cNvPr id="48135" name="Rectangle 2"/>
          <p:cNvSpPr/>
          <p:nvPr/>
        </p:nvSpPr>
        <p:spPr>
          <a:xfrm>
            <a:off x="0" y="0"/>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pic>
        <p:nvPicPr>
          <p:cNvPr id="48136" name="图片 15"/>
          <p:cNvPicPr>
            <a:picLocks noChangeAspect="1"/>
          </p:cNvPicPr>
          <p:nvPr/>
        </p:nvPicPr>
        <p:blipFill>
          <a:blip r:embed="rId3"/>
          <a:stretch>
            <a:fillRect/>
          </a:stretch>
        </p:blipFill>
        <p:spPr>
          <a:xfrm>
            <a:off x="840867" y="2499874"/>
            <a:ext cx="6690438" cy="1801487"/>
          </a:xfrm>
          <a:prstGeom prst="rect">
            <a:avLst/>
          </a:prstGeom>
          <a:noFill/>
          <a:ln w="9525">
            <a:noFill/>
          </a:ln>
        </p:spPr>
      </p:pic>
      <p:pic>
        <p:nvPicPr>
          <p:cNvPr id="48137" name="图片 16"/>
          <p:cNvPicPr>
            <a:picLocks noChangeAspect="1"/>
          </p:cNvPicPr>
          <p:nvPr/>
        </p:nvPicPr>
        <p:blipFill>
          <a:blip r:embed="rId4"/>
          <a:stretch>
            <a:fillRect/>
          </a:stretch>
        </p:blipFill>
        <p:spPr>
          <a:xfrm>
            <a:off x="4948875" y="5189906"/>
            <a:ext cx="1963099" cy="899998"/>
          </a:xfrm>
          <a:prstGeom prst="rect">
            <a:avLst/>
          </a:prstGeom>
          <a:noFill/>
          <a:ln w="9525">
            <a:noFill/>
          </a:ln>
        </p:spPr>
      </p:pic>
      <p:cxnSp>
        <p:nvCxnSpPr>
          <p:cNvPr id="14" name="直接连接符 13"/>
          <p:cNvCxnSpPr/>
          <p:nvPr/>
        </p:nvCxnSpPr>
        <p:spPr>
          <a:xfrm flipV="1">
            <a:off x="2078980" y="4317340"/>
            <a:ext cx="4832994" cy="6025"/>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764" y="267494"/>
            <a:ext cx="7365683" cy="507831"/>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四</a:t>
            </a:r>
            <a:r>
              <a:rPr lang="zh-CN" altLang="en-US" sz="2700" b="1" dirty="0">
                <a:solidFill>
                  <a:schemeClr val="accent4"/>
                </a:solidFill>
                <a:latin typeface="+mj-ea"/>
              </a:rPr>
              <a:t>、基于深度学习的工业机械手抓取检测</a:t>
            </a:r>
            <a:r>
              <a:rPr lang="zh-CN" altLang="en-US" sz="2700" b="1" dirty="0" smtClean="0">
                <a:solidFill>
                  <a:schemeClr val="accent4"/>
                </a:solidFill>
                <a:latin typeface="+mj-ea"/>
              </a:rPr>
              <a:t>方法</a:t>
            </a:r>
            <a:endParaRPr lang="zh-CN" altLang="en-US" sz="2700" b="1" dirty="0">
              <a:solidFill>
                <a:schemeClr val="accent4"/>
              </a:solidFill>
              <a:latin typeface="+mj-ea"/>
            </a:endParaRPr>
          </a:p>
        </p:txBody>
      </p:sp>
      <p:pic>
        <p:nvPicPr>
          <p:cNvPr id="17" name="图片 14"/>
          <p:cNvPicPr>
            <a:picLocks noChangeAspect="1"/>
          </p:cNvPicPr>
          <p:nvPr/>
        </p:nvPicPr>
        <p:blipFill>
          <a:blip r:embed="rId5"/>
          <a:stretch>
            <a:fillRect/>
          </a:stretch>
        </p:blipFill>
        <p:spPr>
          <a:xfrm>
            <a:off x="2078980" y="5056796"/>
            <a:ext cx="1287780" cy="1166217"/>
          </a:xfrm>
          <a:prstGeom prst="rect">
            <a:avLst/>
          </a:prstGeom>
          <a:noFill/>
          <a:ln w="9525">
            <a:noFill/>
          </a:ln>
        </p:spPr>
      </p:pic>
    </p:spTree>
  </p:cSld>
  <p:clrMapOvr>
    <a:masterClrMapping/>
  </p:clrMapOvr>
  <p:transition spd="med" advTm="39093">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9164" name="图片 28"/>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5480050" y="1046163"/>
            <a:ext cx="3663950"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49157" name="矩形 1"/>
          <p:cNvSpPr/>
          <p:nvPr/>
        </p:nvSpPr>
        <p:spPr>
          <a:xfrm>
            <a:off x="447675" y="900113"/>
            <a:ext cx="5032375" cy="5778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基于深度学习的工业机械手抓取检测方法</a:t>
            </a:r>
          </a:p>
        </p:txBody>
      </p:sp>
      <p:sp>
        <p:nvSpPr>
          <p:cNvPr id="49159" name="Rectangle 2"/>
          <p:cNvSpPr/>
          <p:nvPr/>
        </p:nvSpPr>
        <p:spPr>
          <a:xfrm>
            <a:off x="0" y="0"/>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pic>
        <p:nvPicPr>
          <p:cNvPr id="49160" name="图片 13"/>
          <p:cNvPicPr>
            <a:picLocks noChangeAspect="1"/>
          </p:cNvPicPr>
          <p:nvPr/>
        </p:nvPicPr>
        <p:blipFill>
          <a:blip r:embed="rId3"/>
          <a:stretch>
            <a:fillRect/>
          </a:stretch>
        </p:blipFill>
        <p:spPr>
          <a:xfrm>
            <a:off x="2696782" y="2298613"/>
            <a:ext cx="1287780" cy="1166216"/>
          </a:xfrm>
          <a:prstGeom prst="rect">
            <a:avLst/>
          </a:prstGeom>
          <a:noFill/>
          <a:ln w="9525">
            <a:noFill/>
          </a:ln>
        </p:spPr>
      </p:pic>
      <p:pic>
        <p:nvPicPr>
          <p:cNvPr id="49161" name="图片 14"/>
          <p:cNvPicPr>
            <a:picLocks noChangeAspect="1"/>
          </p:cNvPicPr>
          <p:nvPr/>
        </p:nvPicPr>
        <p:blipFill>
          <a:blip r:embed="rId4"/>
          <a:stretch>
            <a:fillRect/>
          </a:stretch>
        </p:blipFill>
        <p:spPr>
          <a:xfrm>
            <a:off x="4567026" y="2295299"/>
            <a:ext cx="1287780" cy="1166217"/>
          </a:xfrm>
          <a:prstGeom prst="rect">
            <a:avLst/>
          </a:prstGeom>
          <a:noFill/>
          <a:ln w="9525">
            <a:noFill/>
          </a:ln>
        </p:spPr>
      </p:pic>
      <p:pic>
        <p:nvPicPr>
          <p:cNvPr id="49162" name="图片 17"/>
          <p:cNvPicPr>
            <a:picLocks noChangeAspect="1"/>
          </p:cNvPicPr>
          <p:nvPr/>
        </p:nvPicPr>
        <p:blipFill>
          <a:blip r:embed="rId5"/>
          <a:stretch>
            <a:fillRect/>
          </a:stretch>
        </p:blipFill>
        <p:spPr>
          <a:xfrm>
            <a:off x="6454076" y="2298612"/>
            <a:ext cx="1261427" cy="1166217"/>
          </a:xfrm>
          <a:prstGeom prst="rect">
            <a:avLst/>
          </a:prstGeom>
          <a:noFill/>
          <a:ln w="9525">
            <a:noFill/>
          </a:ln>
        </p:spPr>
      </p:pic>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6781" y="3574085"/>
            <a:ext cx="1287780" cy="1287780"/>
          </a:xfrm>
          <a:prstGeom prst="rect">
            <a:avLst/>
          </a:prstGeom>
        </p:spPr>
      </p:pic>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774" y="3574085"/>
            <a:ext cx="1723835" cy="1292876"/>
          </a:xfrm>
          <a:prstGeom prst="rect">
            <a:avLst/>
          </a:prstGeom>
        </p:spPr>
      </p:pic>
      <p:pic>
        <p:nvPicPr>
          <p:cNvPr id="4" name="图片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7026" y="3570772"/>
            <a:ext cx="1287780" cy="1287780"/>
          </a:xfrm>
          <a:prstGeom prst="rect">
            <a:avLst/>
          </a:prstGeom>
        </p:spPr>
      </p:pic>
      <p:pic>
        <p:nvPicPr>
          <p:cNvPr id="5" name="图片 4"/>
          <p:cNvPicPr>
            <a:picLocks noChangeAspect="1"/>
          </p:cNvPicPr>
          <p:nvPr/>
        </p:nvPicPr>
        <p:blipFill rotWithShape="1">
          <a:blip r:embed="rId9" cstate="print">
            <a:extLst>
              <a:ext uri="{28A0092B-C50C-407E-A947-70E740481C1C}">
                <a14:useLocalDpi xmlns:a14="http://schemas.microsoft.com/office/drawing/2010/main" val="0"/>
              </a:ext>
            </a:extLst>
          </a:blip>
          <a:srcRect l="22522" t="12324" r="19821" b="11218"/>
          <a:stretch/>
        </p:blipFill>
        <p:spPr>
          <a:xfrm>
            <a:off x="6426199" y="3574086"/>
            <a:ext cx="1298448" cy="1291410"/>
          </a:xfrm>
          <a:prstGeom prst="rect">
            <a:avLst/>
          </a:prstGeom>
        </p:spPr>
      </p:pic>
      <p:pic>
        <p:nvPicPr>
          <p:cNvPr id="6" name="图片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8774" y="4971121"/>
            <a:ext cx="1723835" cy="1292876"/>
          </a:xfrm>
          <a:prstGeom prst="rect">
            <a:avLst/>
          </a:prstGeom>
        </p:spPr>
      </p:pic>
      <p:pic>
        <p:nvPicPr>
          <p:cNvPr id="7" name="图片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60042" y="4967808"/>
            <a:ext cx="1294764" cy="1294764"/>
          </a:xfrm>
          <a:prstGeom prst="rect">
            <a:avLst/>
          </a:prstGeom>
        </p:spPr>
      </p:pic>
      <p:pic>
        <p:nvPicPr>
          <p:cNvPr id="8" name="图片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83763" y="4971121"/>
            <a:ext cx="1292876" cy="1292876"/>
          </a:xfrm>
          <a:prstGeom prst="rect">
            <a:avLst/>
          </a:prstGeom>
        </p:spPr>
      </p:pic>
      <p:grpSp>
        <p:nvGrpSpPr>
          <p:cNvPr id="11" name="组合 10"/>
          <p:cNvGrpSpPr/>
          <p:nvPr/>
        </p:nvGrpSpPr>
        <p:grpSpPr>
          <a:xfrm>
            <a:off x="6426199" y="4971122"/>
            <a:ext cx="1298448" cy="1292876"/>
            <a:chOff x="2962656" y="1755648"/>
            <a:chExt cx="3355848" cy="3383280"/>
          </a:xfrm>
        </p:grpSpPr>
        <p:pic>
          <p:nvPicPr>
            <p:cNvPr id="9" name="图片 8"/>
            <p:cNvPicPr>
              <a:picLocks noChangeAspect="1"/>
            </p:cNvPicPr>
            <p:nvPr/>
          </p:nvPicPr>
          <p:blipFill rotWithShape="1">
            <a:blip r:embed="rId13" cstate="print">
              <a:extLst>
                <a:ext uri="{28A0092B-C50C-407E-A947-70E740481C1C}">
                  <a14:useLocalDpi xmlns:a14="http://schemas.microsoft.com/office/drawing/2010/main" val="0"/>
                </a:ext>
              </a:extLst>
            </a:blip>
            <a:srcRect l="22500" t="11875" r="20156" b="11041"/>
            <a:stretch/>
          </p:blipFill>
          <p:spPr>
            <a:xfrm>
              <a:off x="2962656" y="1755648"/>
              <a:ext cx="3355848" cy="3383280"/>
            </a:xfrm>
            <a:prstGeom prst="rect">
              <a:avLst/>
            </a:prstGeom>
          </p:spPr>
        </p:pic>
        <p:sp>
          <p:nvSpPr>
            <p:cNvPr id="10" name="矩形 9"/>
            <p:cNvSpPr/>
            <p:nvPr/>
          </p:nvSpPr>
          <p:spPr>
            <a:xfrm>
              <a:off x="5955908" y="1765145"/>
              <a:ext cx="338963" cy="4889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2" name="矩形 21"/>
            <p:cNvSpPr/>
            <p:nvPr/>
          </p:nvSpPr>
          <p:spPr>
            <a:xfrm>
              <a:off x="5955908" y="4637513"/>
              <a:ext cx="338963" cy="4889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cxnSp>
        <p:nvCxnSpPr>
          <p:cNvPr id="24" name="直接连接符 23"/>
          <p:cNvCxnSpPr/>
          <p:nvPr/>
        </p:nvCxnSpPr>
        <p:spPr>
          <a:xfrm flipV="1">
            <a:off x="358774" y="3500033"/>
            <a:ext cx="7695968" cy="7369"/>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58774" y="4905479"/>
            <a:ext cx="7695968" cy="7369"/>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6" name="矩形 17"/>
          <p:cNvSpPr/>
          <p:nvPr/>
        </p:nvSpPr>
        <p:spPr>
          <a:xfrm>
            <a:off x="897525" y="6417138"/>
            <a:ext cx="646331" cy="27699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200" dirty="0">
                <a:latin typeface="宋体" panose="02010600030101010101" pitchFamily="2" charset="-122"/>
                <a:ea typeface="宋体" panose="02010600030101010101" pitchFamily="2" charset="-122"/>
              </a:rPr>
              <a:t>原图片</a:t>
            </a:r>
          </a:p>
        </p:txBody>
      </p:sp>
      <p:sp>
        <p:nvSpPr>
          <p:cNvPr id="27" name="矩形 17"/>
          <p:cNvSpPr/>
          <p:nvPr/>
        </p:nvSpPr>
        <p:spPr>
          <a:xfrm>
            <a:off x="3007035" y="6417137"/>
            <a:ext cx="646331" cy="27699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200" dirty="0" smtClean="0">
                <a:latin typeface="宋体" panose="02010600030101010101" pitchFamily="2" charset="-122"/>
                <a:ea typeface="宋体" panose="02010600030101010101" pitchFamily="2" charset="-122"/>
              </a:rPr>
              <a:t>预处理</a:t>
            </a:r>
            <a:endParaRPr lang="zh-CN" altLang="en-US" sz="1200" dirty="0">
              <a:latin typeface="宋体" panose="02010600030101010101" pitchFamily="2" charset="-122"/>
              <a:ea typeface="宋体" panose="02010600030101010101" pitchFamily="2" charset="-122"/>
            </a:endParaRPr>
          </a:p>
        </p:txBody>
      </p:sp>
      <p:sp>
        <p:nvSpPr>
          <p:cNvPr id="29" name="矩形 17"/>
          <p:cNvSpPr/>
          <p:nvPr/>
        </p:nvSpPr>
        <p:spPr>
          <a:xfrm>
            <a:off x="4884258" y="6413824"/>
            <a:ext cx="800219" cy="27699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200" dirty="0" smtClean="0">
                <a:latin typeface="宋体" panose="02010600030101010101" pitchFamily="2" charset="-122"/>
                <a:ea typeface="宋体" panose="02010600030101010101" pitchFamily="2" charset="-122"/>
              </a:rPr>
              <a:t>图像分割</a:t>
            </a:r>
            <a:endParaRPr lang="zh-CN" altLang="en-US" sz="1200" dirty="0">
              <a:latin typeface="宋体" panose="02010600030101010101" pitchFamily="2" charset="-122"/>
              <a:ea typeface="宋体" panose="02010600030101010101" pitchFamily="2" charset="-122"/>
            </a:endParaRPr>
          </a:p>
        </p:txBody>
      </p:sp>
      <p:sp>
        <p:nvSpPr>
          <p:cNvPr id="30" name="矩形 17"/>
          <p:cNvSpPr/>
          <p:nvPr/>
        </p:nvSpPr>
        <p:spPr>
          <a:xfrm>
            <a:off x="6521425" y="6417136"/>
            <a:ext cx="1107996" cy="27699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200" dirty="0" smtClean="0">
                <a:latin typeface="宋体" panose="02010600030101010101" pitchFamily="2" charset="-122"/>
                <a:ea typeface="宋体" panose="02010600030101010101" pitchFamily="2" charset="-122"/>
              </a:rPr>
              <a:t>候选抓取</a:t>
            </a:r>
            <a:r>
              <a:rPr lang="zh-CN" altLang="en-US" sz="1200" dirty="0">
                <a:latin typeface="宋体" panose="02010600030101010101" pitchFamily="2" charset="-122"/>
                <a:ea typeface="宋体" panose="02010600030101010101" pitchFamily="2" charset="-122"/>
              </a:rPr>
              <a:t>区域</a:t>
            </a:r>
          </a:p>
        </p:txBody>
      </p:sp>
      <p:pic>
        <p:nvPicPr>
          <p:cNvPr id="13" name="图片 1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8774" y="2309812"/>
            <a:ext cx="1717297" cy="1151704"/>
          </a:xfrm>
          <a:prstGeom prst="rect">
            <a:avLst/>
          </a:prstGeom>
        </p:spPr>
      </p:pic>
      <p:sp>
        <p:nvSpPr>
          <p:cNvPr id="31" name="矩形 17"/>
          <p:cNvSpPr/>
          <p:nvPr/>
        </p:nvSpPr>
        <p:spPr>
          <a:xfrm>
            <a:off x="8069803" y="2743220"/>
            <a:ext cx="954107" cy="27699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200" dirty="0">
                <a:latin typeface="宋体" panose="02010600030101010101" pitchFamily="2" charset="-122"/>
                <a:ea typeface="宋体" panose="02010600030101010101" pitchFamily="2" charset="-122"/>
              </a:rPr>
              <a:t>数据</a:t>
            </a:r>
            <a:r>
              <a:rPr lang="zh-CN" altLang="en-US" sz="1200" dirty="0" smtClean="0">
                <a:latin typeface="宋体" panose="02010600030101010101" pitchFamily="2" charset="-122"/>
                <a:ea typeface="宋体" panose="02010600030101010101" pitchFamily="2" charset="-122"/>
              </a:rPr>
              <a:t>集样本</a:t>
            </a:r>
            <a:endParaRPr lang="zh-CN" altLang="en-US" sz="1200" dirty="0">
              <a:latin typeface="宋体" panose="02010600030101010101" pitchFamily="2" charset="-122"/>
              <a:ea typeface="宋体" panose="02010600030101010101" pitchFamily="2" charset="-122"/>
            </a:endParaRPr>
          </a:p>
        </p:txBody>
      </p:sp>
      <p:sp>
        <p:nvSpPr>
          <p:cNvPr id="32" name="矩形 17"/>
          <p:cNvSpPr/>
          <p:nvPr/>
        </p:nvSpPr>
        <p:spPr>
          <a:xfrm>
            <a:off x="8069060" y="5617559"/>
            <a:ext cx="800219" cy="27699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200" dirty="0" smtClean="0">
                <a:latin typeface="宋体" panose="02010600030101010101" pitchFamily="2" charset="-122"/>
                <a:ea typeface="宋体" panose="02010600030101010101" pitchFamily="2" charset="-122"/>
              </a:rPr>
              <a:t>采集样本</a:t>
            </a:r>
            <a:endParaRPr lang="zh-CN" altLang="en-US" sz="1200" dirty="0">
              <a:latin typeface="宋体" panose="02010600030101010101" pitchFamily="2" charset="-122"/>
              <a:ea typeface="宋体" panose="02010600030101010101" pitchFamily="2" charset="-122"/>
            </a:endParaRPr>
          </a:p>
        </p:txBody>
      </p:sp>
      <p:sp>
        <p:nvSpPr>
          <p:cNvPr id="33" name="矩形 17"/>
          <p:cNvSpPr/>
          <p:nvPr/>
        </p:nvSpPr>
        <p:spPr>
          <a:xfrm>
            <a:off x="8054742" y="4079475"/>
            <a:ext cx="800219" cy="27699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200" dirty="0" smtClean="0">
                <a:latin typeface="宋体" panose="02010600030101010101" pitchFamily="2" charset="-122"/>
                <a:ea typeface="宋体" panose="02010600030101010101" pitchFamily="2" charset="-122"/>
              </a:rPr>
              <a:t>采集样本</a:t>
            </a:r>
            <a:endParaRPr lang="zh-CN" altLang="en-US" sz="1200" dirty="0">
              <a:latin typeface="宋体" panose="02010600030101010101" pitchFamily="2" charset="-122"/>
              <a:ea typeface="宋体" panose="02010600030101010101" pitchFamily="2" charset="-122"/>
            </a:endParaRPr>
          </a:p>
        </p:txBody>
      </p:sp>
      <p:sp>
        <p:nvSpPr>
          <p:cNvPr id="34" name="文本框 33"/>
          <p:cNvSpPr txBox="1"/>
          <p:nvPr/>
        </p:nvSpPr>
        <p:spPr>
          <a:xfrm>
            <a:off x="-4764" y="267494"/>
            <a:ext cx="7365683" cy="507831"/>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四</a:t>
            </a:r>
            <a:r>
              <a:rPr lang="zh-CN" altLang="en-US" sz="2700" b="1" dirty="0">
                <a:solidFill>
                  <a:schemeClr val="accent4"/>
                </a:solidFill>
                <a:latin typeface="+mj-ea"/>
              </a:rPr>
              <a:t>、基于深度学习的工业机械手抓取检测</a:t>
            </a:r>
            <a:r>
              <a:rPr lang="zh-CN" altLang="en-US" sz="2700" b="1" dirty="0" smtClean="0">
                <a:solidFill>
                  <a:schemeClr val="accent4"/>
                </a:solidFill>
                <a:latin typeface="+mj-ea"/>
              </a:rPr>
              <a:t>方法</a:t>
            </a:r>
            <a:endParaRPr lang="zh-CN" altLang="en-US" sz="2700" b="1" dirty="0">
              <a:solidFill>
                <a:schemeClr val="accent4"/>
              </a:solidFill>
              <a:latin typeface="+mj-ea"/>
            </a:endParaRPr>
          </a:p>
        </p:txBody>
      </p:sp>
      <p:sp>
        <p:nvSpPr>
          <p:cNvPr id="35" name="圆角矩形 34"/>
          <p:cNvSpPr/>
          <p:nvPr/>
        </p:nvSpPr>
        <p:spPr>
          <a:xfrm rot="10800000" flipV="1">
            <a:off x="358775" y="1820863"/>
            <a:ext cx="2193925"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noProof="0" dirty="0"/>
              <a:t>选取</a:t>
            </a:r>
            <a:r>
              <a:rPr kumimoji="0" lang="zh-CN" altLang="en-US" sz="1800" b="0" i="0" u="none" strike="noStrike" kern="1200" cap="none" spc="0" normalizeH="0" baseline="0" noProof="0" dirty="0" smtClean="0">
                <a:ln>
                  <a:noFill/>
                </a:ln>
                <a:solidFill>
                  <a:schemeClr val="lt1"/>
                </a:solidFill>
                <a:effectLst/>
                <a:uLnTx/>
                <a:uFillTx/>
                <a:latin typeface="+mn-lt"/>
                <a:ea typeface="+mn-ea"/>
                <a:cs typeface="+mn-cs"/>
              </a:rPr>
              <a:t>候选</a:t>
            </a:r>
            <a:r>
              <a:rPr kumimoji="0" lang="zh-CN" altLang="en-US" sz="1800" b="0" i="0" u="none" strike="noStrike" kern="1200" cap="none" spc="0" normalizeH="0" baseline="0" noProof="0" dirty="0">
                <a:ln>
                  <a:noFill/>
                </a:ln>
                <a:solidFill>
                  <a:schemeClr val="lt1"/>
                </a:solidFill>
                <a:effectLst/>
                <a:uLnTx/>
                <a:uFillTx/>
                <a:latin typeface="+mn-lt"/>
                <a:ea typeface="+mn-ea"/>
                <a:cs typeface="+mn-cs"/>
              </a:rPr>
              <a:t>抓取区域</a:t>
            </a:r>
          </a:p>
        </p:txBody>
      </p:sp>
    </p:spTree>
  </p:cSld>
  <p:clrMapOvr>
    <a:masterClrMapping/>
  </p:clrMapOvr>
  <p:transition spd="med" advTm="19398">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组合 35"/>
          <p:cNvGrpSpPr/>
          <p:nvPr/>
        </p:nvGrpSpPr>
        <p:grpSpPr>
          <a:xfrm>
            <a:off x="0" y="0"/>
            <a:ext cx="9144000" cy="1263650"/>
            <a:chOff x="1" y="0"/>
            <a:chExt cx="9144000" cy="1263727"/>
          </a:xfrm>
        </p:grpSpPr>
        <p:sp>
          <p:nvSpPr>
            <p:cNvPr id="33" name="矩形 32"/>
            <p:cNvSpPr/>
            <p:nvPr/>
          </p:nvSpPr>
          <p:spPr>
            <a:xfrm>
              <a:off x="1" y="0"/>
              <a:ext cx="9144000" cy="126372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3331" name="图片 33"/>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4" name="平行四边形 3"/>
          <p:cNvSpPr/>
          <p:nvPr/>
        </p:nvSpPr>
        <p:spPr bwMode="auto">
          <a:xfrm>
            <a:off x="4763" y="1260475"/>
            <a:ext cx="2730500" cy="360363"/>
          </a:xfrm>
          <a:prstGeom prst="parallelogram">
            <a:avLst>
              <a:gd name="adj" fmla="val 76283"/>
            </a:avLst>
          </a:prstGeom>
          <a:solidFill>
            <a:schemeClr val="accent1">
              <a:lumMod val="50000"/>
            </a:schemeClr>
          </a:solidFill>
          <a:ln w="19050">
            <a:noFill/>
            <a:round/>
          </a:ln>
        </p:spPr>
        <p:txBody>
          <a:bodyPr anchor="ctr" anchorCtr="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chemeClr val="bg1">
                  <a:lumMod val="100000"/>
                </a:schemeClr>
              </a:solidFill>
              <a:effectLst/>
              <a:uLnTx/>
              <a:uFillTx/>
              <a:latin typeface="+mn-lt"/>
              <a:ea typeface="+mn-ea"/>
              <a:cs typeface="+mn-ea"/>
              <a:sym typeface="+mn-lt"/>
            </a:endParaRPr>
          </a:p>
        </p:txBody>
      </p:sp>
      <p:sp>
        <p:nvSpPr>
          <p:cNvPr id="7" name="矩形 6"/>
          <p:cNvSpPr/>
          <p:nvPr/>
        </p:nvSpPr>
        <p:spPr bwMode="auto">
          <a:xfrm>
            <a:off x="0" y="865188"/>
            <a:ext cx="2459038" cy="755650"/>
          </a:xfrm>
          <a:prstGeom prst="rect">
            <a:avLst/>
          </a:prstGeom>
          <a:solidFill>
            <a:schemeClr val="accent1">
              <a:lumMod val="75000"/>
            </a:schemeClr>
          </a:solidFill>
          <a:ln w="19050">
            <a:noFill/>
            <a:round/>
          </a:ln>
        </p:spPr>
        <p:txBody>
          <a:bodyPr anchor="ctr" anchorCtr="1"/>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bg1">
                    <a:lumMod val="100000"/>
                  </a:schemeClr>
                </a:solidFill>
                <a:effectLst/>
                <a:uLnTx/>
                <a:uFillTx/>
                <a:latin typeface="+mn-lt"/>
                <a:ea typeface="+mn-ea"/>
                <a:cs typeface="+mn-ea"/>
                <a:sym typeface="+mn-lt"/>
              </a:rPr>
              <a:t>目   录</a:t>
            </a:r>
          </a:p>
        </p:txBody>
      </p:sp>
      <p:sp>
        <p:nvSpPr>
          <p:cNvPr id="8" name="文本框 7"/>
          <p:cNvSpPr txBox="1"/>
          <p:nvPr/>
        </p:nvSpPr>
        <p:spPr>
          <a:xfrm>
            <a:off x="2640013" y="1379538"/>
            <a:ext cx="2087563" cy="338138"/>
          </a:xfrm>
          <a:prstGeom prst="rect">
            <a:avLst/>
          </a:prstGeom>
          <a:noFill/>
        </p:spPr>
        <p:txBody>
          <a:bodyPr>
            <a:spAutoFit/>
          </a:bodyPr>
          <a:lstStyle/>
          <a:p>
            <a:pPr marR="0" defTabSz="914400" eaLnBrk="1" fontAlgn="auto" hangingPunct="1">
              <a:spcBef>
                <a:spcPts val="0"/>
              </a:spcBef>
              <a:spcAft>
                <a:spcPts val="0"/>
              </a:spcAft>
              <a:buClrTx/>
              <a:buSzTx/>
              <a:buFontTx/>
              <a:buNone/>
              <a:defRPr/>
            </a:pPr>
            <a:r>
              <a:rPr kumimoji="0" lang="en-US" altLang="zh-CN" sz="1600" b="1" kern="1200" cap="none" spc="0" normalizeH="0" baseline="0" noProof="0" dirty="0">
                <a:solidFill>
                  <a:schemeClr val="accent1">
                    <a:lumMod val="75000"/>
                  </a:schemeClr>
                </a:solidFill>
                <a:latin typeface="+mn-lt"/>
                <a:ea typeface="+mn-ea"/>
                <a:cs typeface="+mn-cs"/>
              </a:rPr>
              <a:t>CONTENT</a:t>
            </a:r>
            <a:endParaRPr kumimoji="0" lang="zh-CN" altLang="en-US" sz="1600" b="1" kern="1200" cap="none" spc="0" normalizeH="0" baseline="0" noProof="0" dirty="0">
              <a:solidFill>
                <a:schemeClr val="accent1">
                  <a:lumMod val="75000"/>
                </a:schemeClr>
              </a:solidFill>
              <a:latin typeface="+mn-lt"/>
              <a:ea typeface="+mn-ea"/>
              <a:cs typeface="+mn-cs"/>
            </a:endParaRPr>
          </a:p>
        </p:txBody>
      </p:sp>
      <p:sp>
        <p:nvSpPr>
          <p:cNvPr id="9" name="矩形 8"/>
          <p:cNvSpPr/>
          <p:nvPr/>
        </p:nvSpPr>
        <p:spPr bwMode="auto">
          <a:xfrm>
            <a:off x="286778" y="2650192"/>
            <a:ext cx="684213" cy="684213"/>
          </a:xfrm>
          <a:prstGeom prst="rect">
            <a:avLst/>
          </a:prstGeom>
          <a:solidFill>
            <a:schemeClr val="accent1"/>
          </a:solidFill>
          <a:ln w="28575" cap="flat" cmpd="sng" algn="ctr">
            <a:solidFill>
              <a:schemeClr val="accent1">
                <a:lumMod val="100000"/>
              </a:schemeClr>
            </a:solidFill>
            <a:prstDash val="solid"/>
            <a:round/>
            <a:headEnd type="none" w="med" len="med"/>
            <a:tailEnd type="none" w="med" len="med"/>
          </a:ln>
        </p:spPr>
        <p:txBody>
          <a:bodyPr anchor="ctr" anchorCtr="1"/>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chemeClr val="bg1">
                    <a:lumMod val="100000"/>
                  </a:schemeClr>
                </a:solidFill>
                <a:effectLst/>
                <a:uLnTx/>
                <a:uFillTx/>
                <a:latin typeface="Impact" panose="020B0806030902050204" pitchFamily="34" charset="0"/>
                <a:ea typeface="+mn-ea"/>
                <a:cs typeface="+mn-ea"/>
                <a:sym typeface="+mn-lt"/>
              </a:rPr>
              <a:t>1</a:t>
            </a:r>
            <a:endParaRPr kumimoji="0" lang="zh-CN" altLang="en-US" sz="4000" b="1" i="0" u="none" strike="noStrike" kern="1200" cap="none" spc="0" normalizeH="0" baseline="0" noProof="0" dirty="0">
              <a:ln>
                <a:noFill/>
              </a:ln>
              <a:solidFill>
                <a:schemeClr val="bg1">
                  <a:lumMod val="100000"/>
                </a:schemeClr>
              </a:solidFill>
              <a:effectLst/>
              <a:uLnTx/>
              <a:uFillTx/>
              <a:latin typeface="Impact" panose="020B0806030902050204" pitchFamily="34" charset="0"/>
              <a:ea typeface="+mn-ea"/>
              <a:cs typeface="+mn-ea"/>
              <a:sym typeface="+mn-lt"/>
            </a:endParaRPr>
          </a:p>
        </p:txBody>
      </p:sp>
      <p:sp>
        <p:nvSpPr>
          <p:cNvPr id="11" name="Rectangle 73"/>
          <p:cNvSpPr/>
          <p:nvPr/>
        </p:nvSpPr>
        <p:spPr>
          <a:xfrm>
            <a:off x="969403" y="2872442"/>
            <a:ext cx="2587625" cy="246063"/>
          </a:xfrm>
          <a:prstGeom prst="rect">
            <a:avLst/>
          </a:prstGeom>
        </p:spPr>
        <p:txBody>
          <a:bodyPr lIns="144000" tIns="0" rIns="144000" bIns="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accent1"/>
                </a:solidFill>
                <a:effectLst/>
                <a:uLnTx/>
                <a:uFillTx/>
                <a:latin typeface="+mn-lt"/>
                <a:ea typeface="+mn-ea"/>
                <a:cs typeface="+mn-ea"/>
                <a:sym typeface="+mn-lt"/>
              </a:rPr>
              <a:t>研究背景</a:t>
            </a:r>
            <a:endParaRPr kumimoji="0" lang="en-US" sz="1600" b="1" i="0" u="none" strike="noStrike" kern="1200" cap="none" spc="0" normalizeH="0" baseline="0" noProof="0" dirty="0">
              <a:ln>
                <a:noFill/>
              </a:ln>
              <a:solidFill>
                <a:schemeClr val="accent1"/>
              </a:solidFill>
              <a:effectLst/>
              <a:uLnTx/>
              <a:uFillTx/>
              <a:latin typeface="+mn-lt"/>
              <a:ea typeface="+mn-ea"/>
              <a:cs typeface="+mn-ea"/>
              <a:sym typeface="+mn-lt"/>
            </a:endParaRPr>
          </a:p>
        </p:txBody>
      </p:sp>
      <p:sp>
        <p:nvSpPr>
          <p:cNvPr id="14" name="Rectangle 73"/>
          <p:cNvSpPr/>
          <p:nvPr/>
        </p:nvSpPr>
        <p:spPr>
          <a:xfrm>
            <a:off x="969720" y="3967817"/>
            <a:ext cx="3074670" cy="449580"/>
          </a:xfrm>
          <a:prstGeom prst="rect">
            <a:avLst/>
          </a:prstGeom>
        </p:spPr>
        <p:txBody>
          <a:bodyPr lIns="144000" tIns="0" rIns="144000" bIns="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solidFill>
                  <a:schemeClr val="accent2"/>
                </a:solidFill>
                <a:latin typeface="+mn-ea"/>
                <a:ea typeface="+mn-ea"/>
                <a:sym typeface="+mn-ea"/>
              </a:rPr>
              <a:t>基于深度图像的</a:t>
            </a:r>
            <a:r>
              <a:rPr kumimoji="0" lang="zh-CN" altLang="en-US" sz="1600" b="1" i="0" u="none" strike="noStrike" kern="1200" cap="none" spc="0" normalizeH="0" baseline="0" noProof="0" dirty="0">
                <a:ln>
                  <a:noFill/>
                </a:ln>
                <a:solidFill>
                  <a:schemeClr val="accent4"/>
                </a:solidFill>
                <a:effectLst/>
                <a:uLnTx/>
                <a:uFillTx/>
                <a:latin typeface="+mn-ea"/>
                <a:ea typeface="+mn-ea"/>
                <a:cs typeface="+mn-ea"/>
                <a:sym typeface="+mn-lt"/>
              </a:rPr>
              <a:t>图像分割方法</a:t>
            </a:r>
            <a:endParaRPr kumimoji="0" lang="en-US" altLang="zh-CN" sz="1600" b="1" i="0" u="none" strike="noStrike" kern="1200" cap="none" spc="0" normalizeH="0" baseline="0" noProof="0" dirty="0">
              <a:ln>
                <a:noFill/>
              </a:ln>
              <a:solidFill>
                <a:schemeClr val="accent4"/>
              </a:solidFill>
              <a:effectLst/>
              <a:uLnTx/>
              <a:uFillTx/>
              <a:latin typeface="+mn-ea"/>
              <a:ea typeface="+mn-ea"/>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1" i="0" u="none" strike="noStrike" kern="1200" cap="none" spc="0" normalizeH="0" baseline="0" noProof="0" dirty="0">
              <a:ln>
                <a:noFill/>
              </a:ln>
              <a:solidFill>
                <a:schemeClr val="accent3"/>
              </a:solidFill>
              <a:effectLst/>
              <a:uLnTx/>
              <a:uFillTx/>
              <a:latin typeface="+mn-ea"/>
              <a:ea typeface="+mn-ea"/>
              <a:cs typeface="+mn-ea"/>
              <a:sym typeface="+mn-lt"/>
            </a:endParaRPr>
          </a:p>
        </p:txBody>
      </p:sp>
      <p:sp>
        <p:nvSpPr>
          <p:cNvPr id="17" name="Rectangle 73"/>
          <p:cNvSpPr/>
          <p:nvPr/>
        </p:nvSpPr>
        <p:spPr>
          <a:xfrm>
            <a:off x="969403" y="4999692"/>
            <a:ext cx="3074988" cy="246063"/>
          </a:xfrm>
          <a:prstGeom prst="rect">
            <a:avLst/>
          </a:prstGeom>
        </p:spPr>
        <p:txBody>
          <a:bodyPr lIns="144000" tIns="0" rIns="144000" bIns="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accent5"/>
                </a:solidFill>
                <a:effectLst/>
                <a:uLnTx/>
                <a:uFillTx/>
                <a:latin typeface="+mn-lt"/>
                <a:ea typeface="+mn-ea"/>
                <a:cs typeface="+mn-ea"/>
                <a:sym typeface="+mn-lt"/>
              </a:rPr>
              <a:t>仿真工业机械手抓取</a:t>
            </a:r>
            <a:endParaRPr kumimoji="0" lang="en-US" sz="1600" b="1" i="0" u="none" strike="noStrike" kern="1200" cap="none" spc="0" normalizeH="0" baseline="0" noProof="0" dirty="0">
              <a:ln>
                <a:noFill/>
              </a:ln>
              <a:solidFill>
                <a:schemeClr val="accent5"/>
              </a:solidFill>
              <a:effectLst/>
              <a:uLnTx/>
              <a:uFillTx/>
              <a:latin typeface="+mn-lt"/>
              <a:ea typeface="+mn-ea"/>
              <a:cs typeface="+mn-ea"/>
              <a:sym typeface="+mn-lt"/>
            </a:endParaRPr>
          </a:p>
        </p:txBody>
      </p:sp>
      <p:sp>
        <p:nvSpPr>
          <p:cNvPr id="20" name="Rectangle 73"/>
          <p:cNvSpPr/>
          <p:nvPr/>
        </p:nvSpPr>
        <p:spPr>
          <a:xfrm>
            <a:off x="4863540" y="2872441"/>
            <a:ext cx="4280460" cy="300355"/>
          </a:xfrm>
          <a:prstGeom prst="rect">
            <a:avLst/>
          </a:prstGeom>
        </p:spPr>
        <p:txBody>
          <a:bodyPr lIns="144000" tIns="0" rIns="14400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a:solidFill>
                  <a:schemeClr val="accent2"/>
                </a:solidFill>
                <a:latin typeface="+mn-ea"/>
                <a:ea typeface="+mn-ea"/>
                <a:sym typeface="+mn-ea"/>
              </a:rPr>
              <a:t>基于深度卷积神经网络的</a:t>
            </a:r>
            <a:r>
              <a:rPr kumimoji="0" lang="zh-CN" altLang="en-US" sz="1600" b="1" i="0" u="none" strike="noStrike" kern="1200" cap="none" spc="0" normalizeH="0" baseline="0" noProof="0" dirty="0">
                <a:ln>
                  <a:noFill/>
                </a:ln>
                <a:solidFill>
                  <a:schemeClr val="accent3"/>
                </a:solidFill>
                <a:effectLst/>
                <a:uLnTx/>
                <a:uFillTx/>
                <a:latin typeface="+mn-lt"/>
                <a:ea typeface="+mn-ea"/>
                <a:cs typeface="+mn-ea"/>
                <a:sym typeface="+mn-lt"/>
              </a:rPr>
              <a:t>快速物体识别方法</a:t>
            </a:r>
            <a:endParaRPr kumimoji="0" lang="en-US" sz="1600" b="1" i="0" u="none" strike="noStrike" kern="1200" cap="none" spc="0" normalizeH="0" baseline="0" noProof="0" dirty="0">
              <a:ln>
                <a:noFill/>
              </a:ln>
              <a:solidFill>
                <a:schemeClr val="accent2"/>
              </a:solidFill>
              <a:effectLst/>
              <a:uLnTx/>
              <a:uFillTx/>
              <a:latin typeface="+mn-lt"/>
              <a:ea typeface="+mn-ea"/>
              <a:cs typeface="+mn-ea"/>
              <a:sym typeface="+mn-lt"/>
            </a:endParaRPr>
          </a:p>
        </p:txBody>
      </p:sp>
      <p:sp>
        <p:nvSpPr>
          <p:cNvPr id="23" name="Rectangle 73"/>
          <p:cNvSpPr/>
          <p:nvPr/>
        </p:nvSpPr>
        <p:spPr>
          <a:xfrm>
            <a:off x="4863540" y="3937655"/>
            <a:ext cx="4054475" cy="246063"/>
          </a:xfrm>
          <a:prstGeom prst="rect">
            <a:avLst/>
          </a:prstGeom>
        </p:spPr>
        <p:txBody>
          <a:bodyPr lIns="144000" tIns="0" rIns="144000" bIns="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accent5"/>
                </a:solidFill>
                <a:effectLst/>
                <a:uLnTx/>
                <a:uFillTx/>
                <a:latin typeface="+mn-lt"/>
                <a:ea typeface="+mn-ea"/>
                <a:cs typeface="+mn-ea"/>
                <a:sym typeface="+mn-lt"/>
              </a:rPr>
              <a:t>基于深度学习的工业机械手抓取检测方法</a:t>
            </a:r>
            <a:endParaRPr kumimoji="0" lang="en-US" altLang="zh-CN" sz="1600" b="1" i="0" u="none" strike="noStrike" kern="1200" cap="none" spc="0" normalizeH="0" baseline="0" noProof="0" dirty="0">
              <a:ln>
                <a:noFill/>
              </a:ln>
              <a:solidFill>
                <a:schemeClr val="accent5"/>
              </a:solidFill>
              <a:effectLst/>
              <a:uLnTx/>
              <a:uFillTx/>
              <a:latin typeface="+mn-lt"/>
              <a:ea typeface="+mn-ea"/>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1" i="0" u="none" strike="noStrike" kern="1200" cap="none" spc="0" normalizeH="0" baseline="0" noProof="0" dirty="0">
              <a:ln>
                <a:noFill/>
              </a:ln>
              <a:solidFill>
                <a:schemeClr val="accent4"/>
              </a:solidFill>
              <a:effectLst/>
              <a:uLnTx/>
              <a:uFillTx/>
              <a:latin typeface="+mn-lt"/>
              <a:ea typeface="+mn-ea"/>
              <a:cs typeface="+mn-ea"/>
              <a:sym typeface="+mn-lt"/>
            </a:endParaRPr>
          </a:p>
        </p:txBody>
      </p:sp>
      <p:sp>
        <p:nvSpPr>
          <p:cNvPr id="26" name="Rectangle 73"/>
          <p:cNvSpPr/>
          <p:nvPr/>
        </p:nvSpPr>
        <p:spPr>
          <a:xfrm>
            <a:off x="4863540" y="4998105"/>
            <a:ext cx="2587625" cy="246063"/>
          </a:xfrm>
          <a:prstGeom prst="rect">
            <a:avLst/>
          </a:prstGeom>
        </p:spPr>
        <p:txBody>
          <a:bodyPr lIns="144000" tIns="0" rIns="144000" bIns="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accent6"/>
                </a:solidFill>
                <a:effectLst/>
                <a:uLnTx/>
                <a:uFillTx/>
                <a:latin typeface="+mn-lt"/>
                <a:ea typeface="+mn-ea"/>
                <a:cs typeface="+mn-ea"/>
                <a:sym typeface="+mn-lt"/>
              </a:rPr>
              <a:t>总结与展望</a:t>
            </a:r>
            <a:endParaRPr kumimoji="0" lang="en-US" sz="1600" b="1" i="0" u="none" strike="noStrike" kern="1200" cap="none" spc="0" normalizeH="0" baseline="0" noProof="0" dirty="0">
              <a:ln>
                <a:noFill/>
              </a:ln>
              <a:solidFill>
                <a:schemeClr val="accent6"/>
              </a:solidFill>
              <a:effectLst/>
              <a:uLnTx/>
              <a:uFillTx/>
              <a:latin typeface="+mn-lt"/>
              <a:ea typeface="+mn-ea"/>
              <a:cs typeface="+mn-ea"/>
              <a:sym typeface="+mn-lt"/>
            </a:endParaRPr>
          </a:p>
        </p:txBody>
      </p:sp>
      <p:sp>
        <p:nvSpPr>
          <p:cNvPr id="28" name="矩形 27"/>
          <p:cNvSpPr/>
          <p:nvPr/>
        </p:nvSpPr>
        <p:spPr bwMode="auto">
          <a:xfrm>
            <a:off x="286778" y="3732867"/>
            <a:ext cx="684213" cy="684213"/>
          </a:xfrm>
          <a:prstGeom prst="rect">
            <a:avLst/>
          </a:prstGeom>
          <a:solidFill>
            <a:schemeClr val="accent3"/>
          </a:solidFill>
          <a:ln w="28575" cap="flat" cmpd="sng" algn="ctr">
            <a:solidFill>
              <a:schemeClr val="accent3">
                <a:lumMod val="100000"/>
              </a:schemeClr>
            </a:solidFill>
            <a:prstDash val="solid"/>
            <a:round/>
            <a:headEnd type="none" w="med" len="med"/>
            <a:tailEnd type="none" w="med" len="med"/>
          </a:ln>
        </p:spPr>
        <p:txBody>
          <a:bodyPr anchor="ctr" anchorCtr="1"/>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chemeClr val="bg1">
                    <a:lumMod val="100000"/>
                  </a:schemeClr>
                </a:solidFill>
                <a:effectLst/>
                <a:uLnTx/>
                <a:uFillTx/>
                <a:latin typeface="Impact" panose="020B0806030902050204" pitchFamily="34" charset="0"/>
                <a:ea typeface="+mn-ea"/>
                <a:cs typeface="+mn-ea"/>
                <a:sym typeface="+mn-lt"/>
              </a:rPr>
              <a:t>3</a:t>
            </a:r>
            <a:endParaRPr kumimoji="0" lang="zh-CN" altLang="en-US" sz="4000" b="1" i="0" u="none" strike="noStrike" kern="1200" cap="none" spc="0" normalizeH="0" baseline="0" noProof="0" dirty="0">
              <a:ln>
                <a:noFill/>
              </a:ln>
              <a:solidFill>
                <a:schemeClr val="bg1">
                  <a:lumMod val="100000"/>
                </a:schemeClr>
              </a:solidFill>
              <a:effectLst/>
              <a:uLnTx/>
              <a:uFillTx/>
              <a:latin typeface="Impact" panose="020B0806030902050204" pitchFamily="34" charset="0"/>
              <a:ea typeface="+mn-ea"/>
              <a:cs typeface="+mn-ea"/>
              <a:sym typeface="+mn-lt"/>
            </a:endParaRPr>
          </a:p>
        </p:txBody>
      </p:sp>
      <p:sp>
        <p:nvSpPr>
          <p:cNvPr id="29" name="矩形 28"/>
          <p:cNvSpPr/>
          <p:nvPr/>
        </p:nvSpPr>
        <p:spPr bwMode="auto">
          <a:xfrm>
            <a:off x="286778" y="4813955"/>
            <a:ext cx="684213" cy="684213"/>
          </a:xfrm>
          <a:prstGeom prst="rect">
            <a:avLst/>
          </a:prstGeom>
          <a:solidFill>
            <a:schemeClr val="accent5"/>
          </a:solidFill>
          <a:ln w="28575" cap="flat" cmpd="sng" algn="ctr">
            <a:noFill/>
            <a:prstDash val="solid"/>
            <a:round/>
            <a:headEnd type="none" w="med" len="med"/>
            <a:tailEnd type="none" w="med" len="med"/>
          </a:ln>
        </p:spPr>
        <p:txBody>
          <a:bodyPr anchor="ctr" anchorCtr="1"/>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chemeClr val="bg1">
                    <a:lumMod val="100000"/>
                  </a:schemeClr>
                </a:solidFill>
                <a:effectLst/>
                <a:uLnTx/>
                <a:uFillTx/>
                <a:latin typeface="Impact" panose="020B0806030902050204" pitchFamily="34" charset="0"/>
                <a:ea typeface="+mn-ea"/>
                <a:cs typeface="+mn-ea"/>
                <a:sym typeface="+mn-lt"/>
              </a:rPr>
              <a:t>5</a:t>
            </a:r>
            <a:endParaRPr kumimoji="0" lang="zh-CN" altLang="en-US" sz="4000" b="1" i="0" u="none" strike="noStrike" kern="1200" cap="none" spc="0" normalizeH="0" baseline="0" noProof="0" dirty="0">
              <a:ln>
                <a:noFill/>
              </a:ln>
              <a:solidFill>
                <a:schemeClr val="bg1">
                  <a:lumMod val="100000"/>
                </a:schemeClr>
              </a:solidFill>
              <a:effectLst/>
              <a:uLnTx/>
              <a:uFillTx/>
              <a:latin typeface="Impact" panose="020B0806030902050204" pitchFamily="34" charset="0"/>
              <a:ea typeface="+mn-ea"/>
              <a:cs typeface="+mn-ea"/>
              <a:sym typeface="+mn-lt"/>
            </a:endParaRPr>
          </a:p>
        </p:txBody>
      </p:sp>
      <p:sp>
        <p:nvSpPr>
          <p:cNvPr id="30" name="矩形 29"/>
          <p:cNvSpPr/>
          <p:nvPr/>
        </p:nvSpPr>
        <p:spPr bwMode="auto">
          <a:xfrm>
            <a:off x="4242828" y="2650192"/>
            <a:ext cx="682625" cy="684213"/>
          </a:xfrm>
          <a:prstGeom prst="rect">
            <a:avLst/>
          </a:prstGeom>
          <a:solidFill>
            <a:schemeClr val="accent2"/>
          </a:solidFill>
          <a:ln w="28575" cap="flat" cmpd="sng" algn="ctr">
            <a:noFill/>
            <a:prstDash val="solid"/>
            <a:round/>
            <a:headEnd type="none" w="med" len="med"/>
            <a:tailEnd type="none" w="med" len="med"/>
          </a:ln>
        </p:spPr>
        <p:txBody>
          <a:bodyPr anchor="ctr" anchorCtr="1"/>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chemeClr val="bg1">
                    <a:lumMod val="100000"/>
                  </a:schemeClr>
                </a:solidFill>
                <a:effectLst/>
                <a:uLnTx/>
                <a:uFillTx/>
                <a:latin typeface="Impact" panose="020B0806030902050204" pitchFamily="34" charset="0"/>
                <a:ea typeface="+mn-ea"/>
                <a:cs typeface="+mn-ea"/>
                <a:sym typeface="+mn-lt"/>
              </a:rPr>
              <a:t>2</a:t>
            </a:r>
            <a:endParaRPr kumimoji="0" lang="zh-CN" altLang="en-US" sz="4000" b="1" i="0" u="none" strike="noStrike" kern="1200" cap="none" spc="0" normalizeH="0" baseline="0" noProof="0" dirty="0">
              <a:ln>
                <a:noFill/>
              </a:ln>
              <a:solidFill>
                <a:schemeClr val="bg1">
                  <a:lumMod val="100000"/>
                </a:schemeClr>
              </a:solidFill>
              <a:effectLst/>
              <a:uLnTx/>
              <a:uFillTx/>
              <a:latin typeface="Impact" panose="020B0806030902050204" pitchFamily="34" charset="0"/>
              <a:ea typeface="+mn-ea"/>
              <a:cs typeface="+mn-ea"/>
              <a:sym typeface="+mn-lt"/>
            </a:endParaRPr>
          </a:p>
        </p:txBody>
      </p:sp>
      <p:sp>
        <p:nvSpPr>
          <p:cNvPr id="31" name="矩形 30"/>
          <p:cNvSpPr/>
          <p:nvPr/>
        </p:nvSpPr>
        <p:spPr bwMode="auto">
          <a:xfrm>
            <a:off x="4242828" y="3732867"/>
            <a:ext cx="682625" cy="684213"/>
          </a:xfrm>
          <a:prstGeom prst="rect">
            <a:avLst/>
          </a:prstGeom>
          <a:solidFill>
            <a:schemeClr val="accent4"/>
          </a:solidFill>
          <a:ln w="28575" cap="flat" cmpd="sng" algn="ctr">
            <a:noFill/>
            <a:prstDash val="solid"/>
            <a:round/>
            <a:headEnd type="none" w="med" len="med"/>
            <a:tailEnd type="none" w="med" len="med"/>
          </a:ln>
        </p:spPr>
        <p:txBody>
          <a:bodyPr anchor="ctr" anchorCtr="1"/>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chemeClr val="bg1">
                    <a:lumMod val="100000"/>
                  </a:schemeClr>
                </a:solidFill>
                <a:effectLst/>
                <a:uLnTx/>
                <a:uFillTx/>
                <a:latin typeface="Impact" panose="020B0806030902050204" pitchFamily="34" charset="0"/>
                <a:ea typeface="+mn-ea"/>
                <a:cs typeface="+mn-ea"/>
                <a:sym typeface="+mn-lt"/>
              </a:rPr>
              <a:t>4</a:t>
            </a:r>
            <a:endParaRPr kumimoji="0" lang="zh-CN" altLang="en-US" sz="4000" b="1" i="0" u="none" strike="noStrike" kern="1200" cap="none" spc="0" normalizeH="0" baseline="0" noProof="0" dirty="0">
              <a:ln>
                <a:noFill/>
              </a:ln>
              <a:solidFill>
                <a:schemeClr val="bg1">
                  <a:lumMod val="100000"/>
                </a:schemeClr>
              </a:solidFill>
              <a:effectLst/>
              <a:uLnTx/>
              <a:uFillTx/>
              <a:latin typeface="Impact" panose="020B0806030902050204" pitchFamily="34" charset="0"/>
              <a:ea typeface="+mn-ea"/>
              <a:cs typeface="+mn-ea"/>
              <a:sym typeface="+mn-lt"/>
            </a:endParaRPr>
          </a:p>
        </p:txBody>
      </p:sp>
      <p:sp>
        <p:nvSpPr>
          <p:cNvPr id="32" name="矩形 31"/>
          <p:cNvSpPr/>
          <p:nvPr/>
        </p:nvSpPr>
        <p:spPr bwMode="auto">
          <a:xfrm>
            <a:off x="4242828" y="4813955"/>
            <a:ext cx="682625" cy="684213"/>
          </a:xfrm>
          <a:prstGeom prst="rect">
            <a:avLst/>
          </a:prstGeom>
          <a:solidFill>
            <a:schemeClr val="accent6"/>
          </a:solidFill>
          <a:ln w="28575" cap="flat" cmpd="sng" algn="ctr">
            <a:noFill/>
            <a:prstDash val="solid"/>
            <a:round/>
            <a:headEnd type="none" w="med" len="med"/>
            <a:tailEnd type="none" w="med" len="med"/>
          </a:ln>
        </p:spPr>
        <p:txBody>
          <a:bodyPr anchor="ctr" anchorCtr="1"/>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chemeClr val="bg1">
                    <a:lumMod val="100000"/>
                  </a:schemeClr>
                </a:solidFill>
                <a:effectLst/>
                <a:uLnTx/>
                <a:uFillTx/>
                <a:latin typeface="Impact" panose="020B0806030902050204" pitchFamily="34" charset="0"/>
                <a:ea typeface="+mn-ea"/>
                <a:cs typeface="+mn-ea"/>
                <a:sym typeface="+mn-lt"/>
              </a:rPr>
              <a:t>6</a:t>
            </a:r>
            <a:endParaRPr kumimoji="0" lang="zh-CN" altLang="en-US" sz="4000" b="1" i="0" u="none" strike="noStrike" kern="1200" cap="none" spc="0" normalizeH="0" baseline="0" noProof="0" dirty="0">
              <a:ln>
                <a:noFill/>
              </a:ln>
              <a:solidFill>
                <a:schemeClr val="bg1">
                  <a:lumMod val="100000"/>
                </a:schemeClr>
              </a:solidFill>
              <a:effectLst/>
              <a:uLnTx/>
              <a:uFillTx/>
              <a:latin typeface="Impact" panose="020B0806030902050204" pitchFamily="34" charset="0"/>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15918"/>
    </mc:Choice>
    <mc:Fallback>
      <p:transition spd="slow" advTm="15918"/>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50188" name="图片 28"/>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5480050" y="1046163"/>
            <a:ext cx="3663950"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50181" name="矩形 1"/>
          <p:cNvSpPr/>
          <p:nvPr/>
        </p:nvSpPr>
        <p:spPr>
          <a:xfrm>
            <a:off x="447675" y="900113"/>
            <a:ext cx="5032375" cy="5778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基于深度学习的工业机械手抓取检测方法</a:t>
            </a:r>
          </a:p>
        </p:txBody>
      </p:sp>
      <p:sp>
        <p:nvSpPr>
          <p:cNvPr id="12" name="圆角矩形 11"/>
          <p:cNvSpPr/>
          <p:nvPr/>
        </p:nvSpPr>
        <p:spPr>
          <a:xfrm rot="10800000" flipV="1">
            <a:off x="358775" y="1820863"/>
            <a:ext cx="1554163"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抓取检测器</a:t>
            </a:r>
          </a:p>
        </p:txBody>
      </p:sp>
      <p:sp>
        <p:nvSpPr>
          <p:cNvPr id="50183" name="Rectangle 2"/>
          <p:cNvSpPr/>
          <p:nvPr/>
        </p:nvSpPr>
        <p:spPr>
          <a:xfrm>
            <a:off x="0" y="0"/>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sp>
        <p:nvSpPr>
          <p:cNvPr id="50184" name="矩形 1"/>
          <p:cNvSpPr/>
          <p:nvPr/>
        </p:nvSpPr>
        <p:spPr>
          <a:xfrm>
            <a:off x="381000" y="2927350"/>
            <a:ext cx="4343400" cy="280076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en-US" altLang="zh-CN" sz="1600" dirty="0">
                <a:latin typeface="宋体" panose="02010600030101010101" pitchFamily="2" charset="-122"/>
                <a:ea typeface="宋体" panose="02010600030101010101" pitchFamily="2" charset="-122"/>
              </a:rPr>
              <a:t>    </a:t>
            </a:r>
            <a:r>
              <a:rPr lang="zh-CN" altLang="zh-CN" sz="1600" dirty="0">
                <a:latin typeface="宋体" panose="02010600030101010101" pitchFamily="2" charset="-122"/>
                <a:ea typeface="宋体" panose="02010600030101010101" pitchFamily="2" charset="-122"/>
              </a:rPr>
              <a:t>预训练的深度卷积神经网络模型本身也具有良好的迁移能力</a:t>
            </a:r>
            <a:r>
              <a:rPr lang="zh-CN" altLang="zh-CN" sz="1600" dirty="0" smtClean="0">
                <a:latin typeface="宋体" panose="02010600030101010101" pitchFamily="2" charset="-122"/>
                <a:ea typeface="宋体" panose="02010600030101010101" pitchFamily="2" charset="-122"/>
              </a:rPr>
              <a:t>。即</a:t>
            </a:r>
            <a:r>
              <a:rPr lang="zh-CN" altLang="zh-CN" sz="1600" dirty="0">
                <a:latin typeface="宋体" panose="02010600030101010101" pitchFamily="2" charset="-122"/>
                <a:ea typeface="宋体" panose="02010600030101010101" pitchFamily="2" charset="-122"/>
              </a:rPr>
              <a:t>一个领域深度学习模型学到的知识也能够有效利用到另一领域中。</a:t>
            </a:r>
            <a:endParaRPr lang="en-US" altLang="zh-CN" sz="1600" dirty="0">
              <a:latin typeface="宋体" panose="02010600030101010101" pitchFamily="2" charset="-122"/>
              <a:ea typeface="宋体" panose="02010600030101010101" pitchFamily="2" charset="-122"/>
            </a:endParaRPr>
          </a:p>
          <a:p>
            <a:pPr marL="0" lvl="0" indent="0">
              <a:lnSpc>
                <a:spcPct val="100000"/>
              </a:lnSpc>
              <a:spcBef>
                <a:spcPct val="0"/>
              </a:spcBef>
              <a:buNone/>
            </a:pPr>
            <a:r>
              <a:rPr lang="en-US" altLang="zh-CN" sz="1600" dirty="0">
                <a:latin typeface="宋体" panose="02010600030101010101" pitchFamily="2" charset="-122"/>
                <a:ea typeface="宋体" panose="02010600030101010101" pitchFamily="2" charset="-122"/>
              </a:rPr>
              <a:t>    </a:t>
            </a:r>
            <a:endParaRPr lang="en-US" altLang="zh-CN" sz="1600" dirty="0" smtClean="0">
              <a:latin typeface="宋体" panose="02010600030101010101" pitchFamily="2" charset="-122"/>
              <a:ea typeface="宋体" panose="02010600030101010101" pitchFamily="2" charset="-122"/>
            </a:endParaRPr>
          </a:p>
          <a:p>
            <a:pPr marL="0" lvl="0" indent="0">
              <a:lnSpc>
                <a:spcPct val="100000"/>
              </a:lnSpc>
              <a:spcBef>
                <a:spcPct val="0"/>
              </a:spcBef>
              <a:buNone/>
            </a:pPr>
            <a:r>
              <a:rPr lang="en-US" altLang="zh-CN" sz="1600" dirty="0" smtClean="0">
                <a:latin typeface="宋体" panose="02010600030101010101" pitchFamily="2" charset="-122"/>
                <a:ea typeface="宋体" panose="02010600030101010101" pitchFamily="2" charset="-122"/>
              </a:rPr>
              <a:t>    </a:t>
            </a:r>
            <a:r>
              <a:rPr lang="zh-CN" altLang="zh-CN" sz="1600" dirty="0" smtClean="0">
                <a:latin typeface="宋体" panose="02010600030101010101" pitchFamily="2" charset="-122"/>
                <a:ea typeface="宋体" panose="02010600030101010101" pitchFamily="2" charset="-122"/>
              </a:rPr>
              <a:t>生成</a:t>
            </a:r>
            <a:r>
              <a:rPr lang="zh-CN" altLang="zh-CN" sz="1600" dirty="0">
                <a:latin typeface="宋体" panose="02010600030101010101" pitchFamily="2" charset="-122"/>
                <a:ea typeface="宋体" panose="02010600030101010101" pitchFamily="2" charset="-122"/>
              </a:rPr>
              <a:t>候选抓取区域过程将得到一组候选抓取区域的</a:t>
            </a:r>
            <a:r>
              <a:rPr lang="zh-CN" altLang="en-US" sz="1600" dirty="0">
                <a:latin typeface="宋体" panose="02010600030101010101" pitchFamily="2" charset="-122"/>
                <a:ea typeface="宋体" panose="02010600030101010101" pitchFamily="2" charset="-122"/>
              </a:rPr>
              <a:t>局部</a:t>
            </a:r>
            <a:r>
              <a:rPr lang="zh-CN" altLang="zh-CN" sz="1600" dirty="0">
                <a:latin typeface="宋体" panose="02010600030101010101" pitchFamily="2" charset="-122"/>
                <a:ea typeface="宋体" panose="02010600030101010101" pitchFamily="2" charset="-122"/>
              </a:rPr>
              <a:t>图像集合</a:t>
            </a:r>
            <a:r>
              <a:rPr lang="zh-CN" altLang="zh-CN" sz="1600" dirty="0" smtClean="0">
                <a:latin typeface="宋体" panose="02010600030101010101" pitchFamily="2" charset="-122"/>
                <a:ea typeface="宋体" panose="02010600030101010101" pitchFamily="2" charset="-122"/>
              </a:rPr>
              <a:t>，训练</a:t>
            </a:r>
            <a:r>
              <a:rPr lang="zh-CN" altLang="zh-CN" sz="1600" dirty="0">
                <a:latin typeface="宋体" panose="02010600030101010101" pitchFamily="2" charset="-122"/>
                <a:ea typeface="宋体" panose="02010600030101010101" pitchFamily="2" charset="-122"/>
              </a:rPr>
              <a:t>抓取检测器</a:t>
            </a:r>
            <a:r>
              <a:rPr lang="zh-CN" altLang="en-US" sz="1600" dirty="0">
                <a:latin typeface="宋体" panose="02010600030101010101" pitchFamily="2" charset="-122"/>
                <a:ea typeface="宋体" panose="02010600030101010101" pitchFamily="2" charset="-122"/>
              </a:rPr>
              <a:t>，</a:t>
            </a:r>
            <a:r>
              <a:rPr lang="zh-CN" altLang="zh-CN" sz="1600" dirty="0">
                <a:latin typeface="宋体" panose="02010600030101010101" pitchFamily="2" charset="-122"/>
                <a:ea typeface="宋体" panose="02010600030101010101" pitchFamily="2" charset="-122"/>
              </a:rPr>
              <a:t>挑选最优的候选抓取区域作为工业机械手的抓取配置</a:t>
            </a:r>
            <a:r>
              <a:rPr lang="zh-CN" altLang="en-US" sz="1600" dirty="0">
                <a:latin typeface="宋体" panose="02010600030101010101" pitchFamily="2" charset="-122"/>
                <a:ea typeface="宋体" panose="02010600030101010101" pitchFamily="2" charset="-122"/>
              </a:rPr>
              <a:t>。</a:t>
            </a:r>
            <a:endParaRPr lang="en-US" altLang="zh-CN" sz="1600" dirty="0">
              <a:latin typeface="宋体" panose="02010600030101010101" pitchFamily="2" charset="-122"/>
              <a:ea typeface="宋体" panose="02010600030101010101" pitchFamily="2" charset="-122"/>
            </a:endParaRPr>
          </a:p>
          <a:p>
            <a:pPr marL="0" lvl="0" indent="0">
              <a:lnSpc>
                <a:spcPct val="100000"/>
              </a:lnSpc>
              <a:spcBef>
                <a:spcPct val="0"/>
              </a:spcBef>
              <a:buNone/>
            </a:pPr>
            <a:r>
              <a:rPr lang="en-US" altLang="zh-CN" sz="1600" dirty="0">
                <a:latin typeface="宋体" panose="02010600030101010101" pitchFamily="2" charset="-122"/>
                <a:ea typeface="宋体" panose="02010600030101010101" pitchFamily="2" charset="-122"/>
              </a:rPr>
              <a:t>    </a:t>
            </a:r>
            <a:endParaRPr lang="en-US" altLang="zh-CN" sz="1600" dirty="0" smtClean="0">
              <a:latin typeface="宋体" panose="02010600030101010101" pitchFamily="2" charset="-122"/>
              <a:ea typeface="宋体" panose="02010600030101010101" pitchFamily="2" charset="-122"/>
            </a:endParaRPr>
          </a:p>
          <a:p>
            <a:pPr marL="0" lvl="0" indent="0">
              <a:lnSpc>
                <a:spcPct val="100000"/>
              </a:lnSpc>
              <a:spcBef>
                <a:spcPct val="0"/>
              </a:spcBef>
              <a:buNone/>
            </a:pPr>
            <a:r>
              <a:rPr lang="en-US" altLang="zh-CN" sz="1600" dirty="0">
                <a:latin typeface="宋体" panose="02010600030101010101" pitchFamily="2" charset="-122"/>
                <a:ea typeface="宋体" panose="02010600030101010101" pitchFamily="2" charset="-122"/>
              </a:rPr>
              <a:t> </a:t>
            </a:r>
            <a:r>
              <a:rPr lang="en-US" altLang="zh-CN" sz="1600" dirty="0" smtClean="0">
                <a:latin typeface="宋体" panose="02010600030101010101" pitchFamily="2" charset="-122"/>
                <a:ea typeface="宋体" panose="02010600030101010101" pitchFamily="2" charset="-122"/>
              </a:rPr>
              <a:t>   </a:t>
            </a:r>
            <a:r>
              <a:rPr lang="zh-CN" altLang="zh-CN" sz="1600" dirty="0" smtClean="0">
                <a:latin typeface="宋体" panose="02010600030101010101" pitchFamily="2" charset="-122"/>
                <a:ea typeface="宋体" panose="02010600030101010101" pitchFamily="2" charset="-122"/>
              </a:rPr>
              <a:t>利用</a:t>
            </a:r>
            <a:r>
              <a:rPr lang="zh-CN" altLang="en-US" sz="1600" dirty="0" smtClean="0">
                <a:latin typeface="宋体" panose="02010600030101010101" pitchFamily="2" charset="-122"/>
                <a:ea typeface="宋体" panose="02010600030101010101" pitchFamily="2" charset="-122"/>
              </a:rPr>
              <a:t>在</a:t>
            </a:r>
            <a:r>
              <a:rPr lang="en-US" altLang="zh-CN" sz="1600" dirty="0" err="1" smtClean="0">
                <a:latin typeface="宋体" panose="02010600030101010101" pitchFamily="2" charset="-122"/>
                <a:ea typeface="宋体" panose="02010600030101010101" pitchFamily="2" charset="-122"/>
              </a:rPr>
              <a:t>ImageNet</a:t>
            </a:r>
            <a:r>
              <a:rPr lang="zh-CN" altLang="en-US" sz="1600" dirty="0" smtClean="0">
                <a:latin typeface="宋体" panose="02010600030101010101" pitchFamily="2" charset="-122"/>
                <a:ea typeface="宋体" panose="02010600030101010101" pitchFamily="2" charset="-122"/>
              </a:rPr>
              <a:t>上</a:t>
            </a:r>
            <a:r>
              <a:rPr lang="zh-CN" altLang="zh-CN" sz="1600" dirty="0" smtClean="0">
                <a:latin typeface="宋体" panose="02010600030101010101" pitchFamily="2" charset="-122"/>
                <a:ea typeface="宋体" panose="02010600030101010101" pitchFamily="2" charset="-122"/>
              </a:rPr>
              <a:t>预</a:t>
            </a:r>
            <a:r>
              <a:rPr lang="zh-CN" altLang="zh-CN" sz="1600" dirty="0">
                <a:latin typeface="宋体" panose="02010600030101010101" pitchFamily="2" charset="-122"/>
                <a:ea typeface="宋体" panose="02010600030101010101" pitchFamily="2" charset="-122"/>
              </a:rPr>
              <a:t>训练的</a:t>
            </a:r>
            <a:r>
              <a:rPr lang="en-US" altLang="zh-CN" sz="1600" dirty="0">
                <a:latin typeface="宋体" panose="02010600030101010101" pitchFamily="2" charset="-122"/>
                <a:ea typeface="宋体" panose="02010600030101010101" pitchFamily="2" charset="-122"/>
              </a:rPr>
              <a:t>ResNet-50</a:t>
            </a:r>
            <a:r>
              <a:rPr lang="zh-CN" altLang="zh-CN" sz="1600" dirty="0">
                <a:latin typeface="宋体" panose="02010600030101010101" pitchFamily="2" charset="-122"/>
                <a:ea typeface="宋体" panose="02010600030101010101" pitchFamily="2" charset="-122"/>
              </a:rPr>
              <a:t>模型</a:t>
            </a:r>
            <a:r>
              <a:rPr lang="zh-CN" altLang="zh-CN" sz="1600" dirty="0" smtClean="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设计抓取检测器</a:t>
            </a:r>
            <a:r>
              <a:rPr lang="zh-CN" altLang="en-US" sz="1600" dirty="0" smtClean="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pic>
        <p:nvPicPr>
          <p:cNvPr id="50185" name="图片 14"/>
          <p:cNvPicPr>
            <a:picLocks noChangeAspect="1"/>
          </p:cNvPicPr>
          <p:nvPr/>
        </p:nvPicPr>
        <p:blipFill>
          <a:blip r:embed="rId3"/>
          <a:stretch>
            <a:fillRect/>
          </a:stretch>
        </p:blipFill>
        <p:spPr>
          <a:xfrm>
            <a:off x="5480050" y="2455863"/>
            <a:ext cx="2435225" cy="3355975"/>
          </a:xfrm>
          <a:prstGeom prst="rect">
            <a:avLst/>
          </a:prstGeom>
          <a:noFill/>
          <a:ln w="9525">
            <a:noFill/>
          </a:ln>
        </p:spPr>
      </p:pic>
      <p:sp>
        <p:nvSpPr>
          <p:cNvPr id="50186" name="矩形 17"/>
          <p:cNvSpPr/>
          <p:nvPr/>
        </p:nvSpPr>
        <p:spPr>
          <a:xfrm>
            <a:off x="5373688" y="6162675"/>
            <a:ext cx="2647950" cy="27781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zh-CN" sz="1200" dirty="0">
                <a:latin typeface="宋体" panose="02010600030101010101" pitchFamily="2" charset="-122"/>
                <a:ea typeface="宋体" panose="02010600030101010101" pitchFamily="2" charset="-122"/>
              </a:rPr>
              <a:t>基于深度残差神经网络的抓取检测器</a:t>
            </a:r>
            <a:endParaRPr lang="zh-CN" altLang="en-US" sz="1200" dirty="0">
              <a:latin typeface="宋体" panose="02010600030101010101" pitchFamily="2" charset="-122"/>
              <a:ea typeface="宋体" panose="02010600030101010101" pitchFamily="2" charset="-122"/>
            </a:endParaRPr>
          </a:p>
        </p:txBody>
      </p:sp>
      <p:sp>
        <p:nvSpPr>
          <p:cNvPr id="13" name="文本框 12"/>
          <p:cNvSpPr txBox="1"/>
          <p:nvPr/>
        </p:nvSpPr>
        <p:spPr>
          <a:xfrm>
            <a:off x="-4764" y="267494"/>
            <a:ext cx="7365683" cy="507831"/>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四</a:t>
            </a:r>
            <a:r>
              <a:rPr lang="zh-CN" altLang="en-US" sz="2700" b="1" dirty="0">
                <a:solidFill>
                  <a:schemeClr val="accent4"/>
                </a:solidFill>
                <a:latin typeface="+mj-ea"/>
              </a:rPr>
              <a:t>、基于深度学习的工业机械手抓取检测</a:t>
            </a:r>
            <a:r>
              <a:rPr lang="zh-CN" altLang="en-US" sz="2700" b="1" dirty="0" smtClean="0">
                <a:solidFill>
                  <a:schemeClr val="accent4"/>
                </a:solidFill>
                <a:latin typeface="+mj-ea"/>
              </a:rPr>
              <a:t>方法</a:t>
            </a:r>
            <a:endParaRPr lang="zh-CN" altLang="en-US" sz="2700" b="1" dirty="0">
              <a:solidFill>
                <a:schemeClr val="accent4"/>
              </a:solidFill>
              <a:latin typeface="+mj-ea"/>
            </a:endParaRPr>
          </a:p>
        </p:txBody>
      </p:sp>
    </p:spTree>
  </p:cSld>
  <p:clrMapOvr>
    <a:masterClrMapping/>
  </p:clrMapOvr>
  <p:transition spd="med" advTm="13095">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2"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51211" name="图片 28"/>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5480050" y="1046163"/>
            <a:ext cx="3663950"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51205" name="矩形 1"/>
          <p:cNvSpPr/>
          <p:nvPr/>
        </p:nvSpPr>
        <p:spPr>
          <a:xfrm>
            <a:off x="447675" y="900113"/>
            <a:ext cx="5032375" cy="5778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基于深度学习的工业机械手抓取检测方法</a:t>
            </a:r>
          </a:p>
        </p:txBody>
      </p:sp>
      <p:sp>
        <p:nvSpPr>
          <p:cNvPr id="12" name="圆角矩形 11"/>
          <p:cNvSpPr/>
          <p:nvPr/>
        </p:nvSpPr>
        <p:spPr>
          <a:xfrm rot="10800000" flipV="1">
            <a:off x="358775" y="1820863"/>
            <a:ext cx="1554163"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对比结构</a:t>
            </a:r>
          </a:p>
        </p:txBody>
      </p:sp>
      <p:sp>
        <p:nvSpPr>
          <p:cNvPr id="51207" name="Rectangle 2"/>
          <p:cNvSpPr/>
          <p:nvPr/>
        </p:nvSpPr>
        <p:spPr>
          <a:xfrm>
            <a:off x="0" y="0"/>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sp>
        <p:nvSpPr>
          <p:cNvPr id="51208" name="矩形 17"/>
          <p:cNvSpPr/>
          <p:nvPr/>
        </p:nvSpPr>
        <p:spPr>
          <a:xfrm>
            <a:off x="1295400" y="5913438"/>
            <a:ext cx="6656388" cy="2762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zh-CN" sz="1200" dirty="0">
                <a:latin typeface="宋体" panose="02010600030101010101" pitchFamily="2" charset="-122"/>
                <a:ea typeface="宋体" panose="02010600030101010101" pitchFamily="2" charset="-122"/>
              </a:rPr>
              <a:t>“</a:t>
            </a:r>
            <a:r>
              <a:rPr lang="en-US" altLang="zh-CN" sz="1200" dirty="0">
                <a:latin typeface="宋体" panose="02010600030101010101" pitchFamily="2" charset="-122"/>
                <a:ea typeface="宋体" panose="02010600030101010101" pitchFamily="2" charset="-122"/>
              </a:rPr>
              <a:t>ResNet-50 + SVM</a:t>
            </a:r>
            <a:r>
              <a:rPr lang="zh-CN" altLang="zh-CN" sz="1200" dirty="0">
                <a:latin typeface="宋体" panose="02010600030101010101" pitchFamily="2" charset="-122"/>
                <a:ea typeface="宋体" panose="02010600030101010101" pitchFamily="2" charset="-122"/>
              </a:rPr>
              <a:t>”  </a:t>
            </a:r>
            <a:r>
              <a:rPr lang="en-US" altLang="zh-CN" sz="1200" dirty="0">
                <a:latin typeface="宋体" panose="02010600030101010101" pitchFamily="2" charset="-122"/>
                <a:ea typeface="宋体" panose="02010600030101010101" pitchFamily="2" charset="-122"/>
              </a:rPr>
              <a:t>        </a:t>
            </a:r>
            <a:r>
              <a:rPr lang="zh-CN" altLang="zh-CN" sz="1200" dirty="0">
                <a:latin typeface="宋体" panose="02010600030101010101" pitchFamily="2" charset="-122"/>
                <a:ea typeface="宋体" panose="02010600030101010101" pitchFamily="2" charset="-122"/>
              </a:rPr>
              <a:t>“</a:t>
            </a:r>
            <a:r>
              <a:rPr lang="en-US" altLang="zh-CN" sz="1200" dirty="0">
                <a:latin typeface="宋体" panose="02010600030101010101" pitchFamily="2" charset="-122"/>
                <a:ea typeface="宋体" panose="02010600030101010101" pitchFamily="2" charset="-122"/>
              </a:rPr>
              <a:t>VGG-16 + </a:t>
            </a:r>
            <a:r>
              <a:rPr lang="zh-CN" altLang="zh-CN" sz="1200" dirty="0">
                <a:latin typeface="宋体" panose="02010600030101010101" pitchFamily="2" charset="-122"/>
                <a:ea typeface="宋体" panose="02010600030101010101" pitchFamily="2" charset="-122"/>
              </a:rPr>
              <a:t>三层全连接层”  </a:t>
            </a:r>
            <a:r>
              <a:rPr lang="en-US" altLang="zh-CN" sz="1200" dirty="0">
                <a:latin typeface="宋体" panose="02010600030101010101" pitchFamily="2" charset="-122"/>
                <a:ea typeface="宋体" panose="02010600030101010101" pitchFamily="2" charset="-122"/>
              </a:rPr>
              <a:t>          </a:t>
            </a:r>
            <a:r>
              <a:rPr lang="zh-CN" altLang="zh-CN" sz="1200" dirty="0">
                <a:latin typeface="宋体" panose="02010600030101010101" pitchFamily="2" charset="-122"/>
                <a:ea typeface="宋体" panose="02010600030101010101" pitchFamily="2" charset="-122"/>
              </a:rPr>
              <a:t>“</a:t>
            </a:r>
            <a:r>
              <a:rPr lang="en-US" altLang="zh-CN" sz="1200" dirty="0">
                <a:latin typeface="宋体" panose="02010600030101010101" pitchFamily="2" charset="-122"/>
                <a:ea typeface="宋体" panose="02010600030101010101" pitchFamily="2" charset="-122"/>
              </a:rPr>
              <a:t>VGG-16 + SVM</a:t>
            </a:r>
            <a:r>
              <a:rPr lang="zh-CN" altLang="zh-CN" sz="1200" dirty="0">
                <a:latin typeface="宋体" panose="02010600030101010101" pitchFamily="2" charset="-122"/>
                <a:ea typeface="宋体" panose="02010600030101010101" pitchFamily="2" charset="-122"/>
              </a:rPr>
              <a:t>”</a:t>
            </a:r>
            <a:endParaRPr lang="zh-CN" altLang="en-US" sz="1200" dirty="0">
              <a:latin typeface="宋体" panose="02010600030101010101" pitchFamily="2" charset="-122"/>
              <a:ea typeface="宋体" panose="02010600030101010101" pitchFamily="2" charset="-122"/>
            </a:endParaRPr>
          </a:p>
        </p:txBody>
      </p:sp>
      <p:pic>
        <p:nvPicPr>
          <p:cNvPr id="51209" name="图片 12"/>
          <p:cNvPicPr>
            <a:picLocks noChangeAspect="1"/>
          </p:cNvPicPr>
          <p:nvPr/>
        </p:nvPicPr>
        <p:blipFill>
          <a:blip r:embed="rId3"/>
          <a:stretch>
            <a:fillRect/>
          </a:stretch>
        </p:blipFill>
        <p:spPr>
          <a:xfrm>
            <a:off x="982663" y="2378075"/>
            <a:ext cx="7178675" cy="3382963"/>
          </a:xfrm>
          <a:prstGeom prst="rect">
            <a:avLst/>
          </a:prstGeom>
          <a:noFill/>
          <a:ln w="9525">
            <a:noFill/>
          </a:ln>
        </p:spPr>
      </p:pic>
      <p:sp>
        <p:nvSpPr>
          <p:cNvPr id="13" name="文本框 12"/>
          <p:cNvSpPr txBox="1"/>
          <p:nvPr/>
        </p:nvSpPr>
        <p:spPr>
          <a:xfrm>
            <a:off x="-4764" y="267494"/>
            <a:ext cx="7365683" cy="507831"/>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四</a:t>
            </a:r>
            <a:r>
              <a:rPr lang="zh-CN" altLang="en-US" sz="2700" b="1" dirty="0">
                <a:solidFill>
                  <a:schemeClr val="accent4"/>
                </a:solidFill>
                <a:latin typeface="+mj-ea"/>
              </a:rPr>
              <a:t>、基于深度学习的工业机械手抓取检测</a:t>
            </a:r>
            <a:r>
              <a:rPr lang="zh-CN" altLang="en-US" sz="2700" b="1" dirty="0" smtClean="0">
                <a:solidFill>
                  <a:schemeClr val="accent4"/>
                </a:solidFill>
                <a:latin typeface="+mj-ea"/>
              </a:rPr>
              <a:t>方法</a:t>
            </a:r>
            <a:endParaRPr lang="zh-CN" altLang="en-US" sz="2700" b="1" dirty="0">
              <a:solidFill>
                <a:schemeClr val="accent4"/>
              </a:solidFill>
              <a:latin typeface="+mj-ea"/>
            </a:endParaRPr>
          </a:p>
        </p:txBody>
      </p:sp>
    </p:spTree>
  </p:cSld>
  <p:clrMapOvr>
    <a:masterClrMapping/>
  </p:clrMapOvr>
  <p:transition spd="med" advTm="11634">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52239" name="图片 28"/>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2606675" y="1046163"/>
            <a:ext cx="6537325"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52229" name="矩形 1"/>
          <p:cNvSpPr/>
          <p:nvPr/>
        </p:nvSpPr>
        <p:spPr>
          <a:xfrm>
            <a:off x="447675" y="900113"/>
            <a:ext cx="2070100" cy="5778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实验结果与对比</a:t>
            </a:r>
          </a:p>
        </p:txBody>
      </p:sp>
      <p:sp>
        <p:nvSpPr>
          <p:cNvPr id="12" name="圆角矩形 11"/>
          <p:cNvSpPr/>
          <p:nvPr/>
        </p:nvSpPr>
        <p:spPr>
          <a:xfrm rot="10800000" flipV="1">
            <a:off x="358775" y="1820863"/>
            <a:ext cx="2159000"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康奈尔抓取数据集</a:t>
            </a:r>
          </a:p>
        </p:txBody>
      </p:sp>
      <p:sp>
        <p:nvSpPr>
          <p:cNvPr id="52231" name="Rectangle 2"/>
          <p:cNvSpPr/>
          <p:nvPr/>
        </p:nvSpPr>
        <p:spPr>
          <a:xfrm>
            <a:off x="0" y="0"/>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pic>
        <p:nvPicPr>
          <p:cNvPr id="52232" name="图片 13"/>
          <p:cNvPicPr>
            <a:picLocks noChangeAspect="1"/>
          </p:cNvPicPr>
          <p:nvPr/>
        </p:nvPicPr>
        <p:blipFill>
          <a:blip r:embed="rId3"/>
          <a:stretch>
            <a:fillRect/>
          </a:stretch>
        </p:blipFill>
        <p:spPr>
          <a:xfrm>
            <a:off x="2781300" y="2568575"/>
            <a:ext cx="1336675" cy="1219200"/>
          </a:xfrm>
          <a:prstGeom prst="rect">
            <a:avLst/>
          </a:prstGeom>
          <a:noFill/>
          <a:ln w="9525">
            <a:noFill/>
          </a:ln>
        </p:spPr>
      </p:pic>
      <p:pic>
        <p:nvPicPr>
          <p:cNvPr id="52233" name="图片 14"/>
          <p:cNvPicPr>
            <a:picLocks noChangeAspect="1"/>
          </p:cNvPicPr>
          <p:nvPr/>
        </p:nvPicPr>
        <p:blipFill>
          <a:blip r:embed="rId4"/>
          <a:stretch>
            <a:fillRect/>
          </a:stretch>
        </p:blipFill>
        <p:spPr>
          <a:xfrm>
            <a:off x="4899025" y="2568575"/>
            <a:ext cx="1400175" cy="1219200"/>
          </a:xfrm>
          <a:prstGeom prst="rect">
            <a:avLst/>
          </a:prstGeom>
          <a:noFill/>
          <a:ln w="9525">
            <a:noFill/>
          </a:ln>
        </p:spPr>
      </p:pic>
      <p:sp>
        <p:nvSpPr>
          <p:cNvPr id="52234" name="矩形 1"/>
          <p:cNvSpPr/>
          <p:nvPr/>
        </p:nvSpPr>
        <p:spPr>
          <a:xfrm>
            <a:off x="2416175" y="3894138"/>
            <a:ext cx="4311650" cy="33813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zh-CN" sz="1600" dirty="0">
                <a:latin typeface="Times New Roman" panose="02020603050405020304" pitchFamily="18" charset="0"/>
                <a:ea typeface="宋体" panose="02010600030101010101" pitchFamily="2" charset="-122"/>
              </a:rPr>
              <a:t>抓取区域正例标注</a:t>
            </a:r>
            <a:r>
              <a:rPr lang="en-US" altLang="zh-CN" sz="1600" dirty="0">
                <a:latin typeface="Times New Roman" panose="02020603050405020304" pitchFamily="18" charset="0"/>
                <a:ea typeface="宋体" panose="02010600030101010101" pitchFamily="2" charset="-122"/>
              </a:rPr>
              <a:t>               </a:t>
            </a:r>
            <a:r>
              <a:rPr lang="zh-CN" altLang="zh-CN" sz="1600" dirty="0">
                <a:latin typeface="Times New Roman" panose="02020603050405020304" pitchFamily="18" charset="0"/>
                <a:ea typeface="宋体" panose="02010600030101010101" pitchFamily="2" charset="-122"/>
              </a:rPr>
              <a:t>抓取区域负例标注</a:t>
            </a:r>
            <a:endParaRPr lang="zh-CN" altLang="en-US" sz="1600" dirty="0"/>
          </a:p>
        </p:txBody>
      </p:sp>
      <p:pic>
        <p:nvPicPr>
          <p:cNvPr id="52235" name="图片 15"/>
          <p:cNvPicPr>
            <a:picLocks noChangeAspect="1"/>
          </p:cNvPicPr>
          <p:nvPr/>
        </p:nvPicPr>
        <p:blipFill>
          <a:blip r:embed="rId5"/>
          <a:stretch>
            <a:fillRect/>
          </a:stretch>
        </p:blipFill>
        <p:spPr>
          <a:xfrm>
            <a:off x="1663700" y="4418013"/>
            <a:ext cx="2424113" cy="1573212"/>
          </a:xfrm>
          <a:prstGeom prst="rect">
            <a:avLst/>
          </a:prstGeom>
          <a:noFill/>
          <a:ln w="9525">
            <a:noFill/>
          </a:ln>
        </p:spPr>
      </p:pic>
      <p:pic>
        <p:nvPicPr>
          <p:cNvPr id="52236" name="图片 16"/>
          <p:cNvPicPr>
            <a:picLocks noChangeAspect="1"/>
          </p:cNvPicPr>
          <p:nvPr/>
        </p:nvPicPr>
        <p:blipFill>
          <a:blip r:embed="rId6"/>
          <a:stretch>
            <a:fillRect/>
          </a:stretch>
        </p:blipFill>
        <p:spPr>
          <a:xfrm>
            <a:off x="4899025" y="4418013"/>
            <a:ext cx="2470150" cy="1584325"/>
          </a:xfrm>
          <a:prstGeom prst="rect">
            <a:avLst/>
          </a:prstGeom>
          <a:noFill/>
          <a:ln w="9525">
            <a:noFill/>
          </a:ln>
        </p:spPr>
      </p:pic>
      <p:sp>
        <p:nvSpPr>
          <p:cNvPr id="52237" name="矩形 2"/>
          <p:cNvSpPr/>
          <p:nvPr/>
        </p:nvSpPr>
        <p:spPr>
          <a:xfrm>
            <a:off x="1965324" y="6053138"/>
            <a:ext cx="5560187" cy="33855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zh-CN" sz="1600" dirty="0">
                <a:latin typeface="Times New Roman" panose="02020603050405020304" pitchFamily="18" charset="0"/>
                <a:ea typeface="宋体" panose="02010600030101010101" pitchFamily="2" charset="-122"/>
              </a:rPr>
              <a:t>抓取区域</a:t>
            </a:r>
            <a:r>
              <a:rPr lang="zh-CN" altLang="zh-CN" sz="1600" dirty="0">
                <a:ea typeface="宋体" panose="02010600030101010101" pitchFamily="2" charset="-122"/>
              </a:rPr>
              <a:t>正例</a:t>
            </a:r>
            <a:r>
              <a:rPr lang="en-US" altLang="zh-CN" dirty="0">
                <a:latin typeface="Times New Roman" panose="02020603050405020304" pitchFamily="18" charset="0"/>
                <a:ea typeface="宋体" panose="02010600030101010101" pitchFamily="2" charset="-122"/>
              </a:rPr>
              <a:t>(</a:t>
            </a:r>
            <a:r>
              <a:rPr lang="en-US" altLang="zh-CN" dirty="0" smtClean="0">
                <a:latin typeface="Times New Roman" panose="02020603050405020304" pitchFamily="18" charset="0"/>
                <a:ea typeface="宋体" panose="02010600030101010101" pitchFamily="2" charset="-122"/>
              </a:rPr>
              <a:t>5023</a:t>
            </a:r>
            <a:r>
              <a:rPr lang="zh-CN" altLang="en-US" dirty="0" smtClean="0">
                <a:latin typeface="Times New Roman" panose="02020603050405020304" pitchFamily="18" charset="0"/>
                <a:ea typeface="宋体" panose="02010600030101010101" pitchFamily="2" charset="-122"/>
              </a:rPr>
              <a:t>例</a:t>
            </a:r>
            <a:r>
              <a:rPr lang="en-US" altLang="zh-CN" dirty="0" smtClean="0">
                <a:latin typeface="Times New Roman" panose="02020603050405020304" pitchFamily="18" charset="0"/>
                <a:ea typeface="宋体" panose="02010600030101010101" pitchFamily="2" charset="-122"/>
              </a:rPr>
              <a:t>)                                </a:t>
            </a:r>
            <a:r>
              <a:rPr lang="zh-CN" altLang="zh-CN" sz="1600" dirty="0" smtClean="0">
                <a:latin typeface="Times New Roman" panose="02020603050405020304" pitchFamily="18" charset="0"/>
                <a:ea typeface="宋体" panose="02010600030101010101" pitchFamily="2" charset="-122"/>
              </a:rPr>
              <a:t>抓取</a:t>
            </a:r>
            <a:r>
              <a:rPr lang="zh-CN" altLang="zh-CN" sz="1600" dirty="0">
                <a:latin typeface="Times New Roman" panose="02020603050405020304" pitchFamily="18" charset="0"/>
                <a:ea typeface="宋体" panose="02010600030101010101" pitchFamily="2" charset="-122"/>
              </a:rPr>
              <a:t>区域</a:t>
            </a:r>
            <a:r>
              <a:rPr lang="zh-CN" altLang="zh-CN" sz="1600" dirty="0">
                <a:ea typeface="宋体" panose="02010600030101010101" pitchFamily="2" charset="-122"/>
              </a:rPr>
              <a:t>负例</a:t>
            </a:r>
            <a:r>
              <a:rPr lang="en-US" altLang="zh-CN" dirty="0">
                <a:latin typeface="Times New Roman" panose="02020603050405020304" pitchFamily="18" charset="0"/>
                <a:ea typeface="宋体" panose="02010600030101010101" pitchFamily="2" charset="-122"/>
              </a:rPr>
              <a:t>(</a:t>
            </a:r>
            <a:r>
              <a:rPr lang="en-US" altLang="zh-CN" dirty="0" smtClean="0">
                <a:latin typeface="Times New Roman" panose="02020603050405020304" pitchFamily="18" charset="0"/>
                <a:ea typeface="宋体" panose="02010600030101010101" pitchFamily="2" charset="-122"/>
              </a:rPr>
              <a:t>3146</a:t>
            </a:r>
            <a:r>
              <a:rPr lang="zh-CN" altLang="en-US" dirty="0" smtClean="0">
                <a:latin typeface="Times New Roman" panose="02020603050405020304" pitchFamily="18" charset="0"/>
                <a:ea typeface="宋体" panose="02010600030101010101" pitchFamily="2" charset="-122"/>
              </a:rPr>
              <a:t>例</a:t>
            </a:r>
            <a:r>
              <a:rPr lang="en-US" altLang="zh-CN" dirty="0" smtClean="0">
                <a:latin typeface="Times New Roman" panose="02020603050405020304" pitchFamily="18" charset="0"/>
                <a:ea typeface="宋体" panose="02010600030101010101" pitchFamily="2" charset="-122"/>
              </a:rPr>
              <a:t>)</a:t>
            </a:r>
            <a:endParaRPr lang="zh-CN" altLang="en-US" sz="1600" dirty="0">
              <a:latin typeface="Times New Roman" panose="02020603050405020304" pitchFamily="18" charset="0"/>
              <a:ea typeface="Times New Roman" panose="02020603050405020304" pitchFamily="18" charset="0"/>
            </a:endParaRPr>
          </a:p>
        </p:txBody>
      </p:sp>
      <p:cxnSp>
        <p:nvCxnSpPr>
          <p:cNvPr id="16" name="直接连接符 15"/>
          <p:cNvCxnSpPr/>
          <p:nvPr/>
        </p:nvCxnSpPr>
        <p:spPr>
          <a:xfrm flipV="1">
            <a:off x="724016" y="4275706"/>
            <a:ext cx="7695968" cy="7369"/>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764" y="267494"/>
            <a:ext cx="7365683" cy="507831"/>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四</a:t>
            </a:r>
            <a:r>
              <a:rPr lang="zh-CN" altLang="en-US" sz="2700" b="1" dirty="0">
                <a:solidFill>
                  <a:schemeClr val="accent4"/>
                </a:solidFill>
                <a:latin typeface="+mj-ea"/>
              </a:rPr>
              <a:t>、基于深度学习的工业机械手抓取检测</a:t>
            </a:r>
            <a:r>
              <a:rPr lang="zh-CN" altLang="en-US" sz="2700" b="1" dirty="0" smtClean="0">
                <a:solidFill>
                  <a:schemeClr val="accent4"/>
                </a:solidFill>
                <a:latin typeface="+mj-ea"/>
              </a:rPr>
              <a:t>方法</a:t>
            </a:r>
            <a:endParaRPr lang="zh-CN" altLang="en-US" sz="2700" b="1" dirty="0">
              <a:solidFill>
                <a:schemeClr val="accent4"/>
              </a:solidFill>
              <a:latin typeface="+mj-ea"/>
            </a:endParaRPr>
          </a:p>
        </p:txBody>
      </p:sp>
    </p:spTree>
  </p:cSld>
  <p:clrMapOvr>
    <a:masterClrMapping/>
  </p:clrMapOvr>
  <p:transition spd="med" advTm="7398">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55330" name="图片 28"/>
            <p:cNvPicPr>
              <a:picLocks noChangeAspect="1"/>
            </p:cNvPicPr>
            <p:nvPr/>
          </p:nvPicPr>
          <p:blipFill>
            <a:blip r:embed="rId3">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2605088" y="1046163"/>
            <a:ext cx="6538913"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55301" name="矩形 1"/>
          <p:cNvSpPr/>
          <p:nvPr/>
        </p:nvSpPr>
        <p:spPr>
          <a:xfrm>
            <a:off x="447675" y="900113"/>
            <a:ext cx="2068513" cy="5016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实验结果与对比</a:t>
            </a:r>
          </a:p>
        </p:txBody>
      </p:sp>
      <p:sp>
        <p:nvSpPr>
          <p:cNvPr id="12" name="圆角矩形 11"/>
          <p:cNvSpPr/>
          <p:nvPr/>
        </p:nvSpPr>
        <p:spPr>
          <a:xfrm rot="10800000" flipV="1">
            <a:off x="358775" y="1820863"/>
            <a:ext cx="1949450"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抓取检测器训练</a:t>
            </a:r>
          </a:p>
        </p:txBody>
      </p:sp>
      <p:sp>
        <p:nvSpPr>
          <p:cNvPr id="55303" name="矩形 2"/>
          <p:cNvSpPr/>
          <p:nvPr/>
        </p:nvSpPr>
        <p:spPr>
          <a:xfrm>
            <a:off x="344488" y="2419093"/>
            <a:ext cx="3086100" cy="156966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zh-CN" sz="1600" dirty="0">
                <a:latin typeface="宋体" panose="02010600030101010101" pitchFamily="2" charset="-122"/>
                <a:ea typeface="宋体" panose="02010600030101010101" pitchFamily="2" charset="-122"/>
              </a:rPr>
              <a:t>批梯度下降</a:t>
            </a:r>
            <a:r>
              <a:rPr lang="zh-CN" altLang="en-US" sz="1600" dirty="0">
                <a:latin typeface="宋体" panose="02010600030101010101" pitchFamily="2" charset="-122"/>
                <a:ea typeface="宋体" panose="02010600030101010101" pitchFamily="2" charset="-122"/>
              </a:rPr>
              <a:t>优化算</a:t>
            </a:r>
            <a:r>
              <a:rPr lang="zh-CN" altLang="zh-CN" sz="1600" dirty="0">
                <a:latin typeface="宋体" panose="02010600030101010101" pitchFamily="2" charset="-122"/>
                <a:ea typeface="宋体" panose="02010600030101010101" pitchFamily="2" charset="-122"/>
              </a:rPr>
              <a:t>法</a:t>
            </a:r>
            <a:endParaRPr lang="en-US" altLang="zh-CN" sz="1600" dirty="0">
              <a:latin typeface="宋体" panose="02010600030101010101" pitchFamily="2" charset="-122"/>
              <a:ea typeface="宋体" panose="02010600030101010101" pitchFamily="2" charset="-122"/>
            </a:endParaRPr>
          </a:p>
          <a:p>
            <a:pPr marL="0" lvl="0" indent="0">
              <a:lnSpc>
                <a:spcPct val="100000"/>
              </a:lnSpc>
              <a:spcBef>
                <a:spcPct val="0"/>
              </a:spcBef>
              <a:buNone/>
            </a:pPr>
            <a:r>
              <a:rPr lang="en-US" altLang="zh-CN" sz="1600" dirty="0">
                <a:latin typeface="Times New Roman" panose="02020603050405020304" pitchFamily="18" charset="0"/>
                <a:ea typeface="宋体" panose="02010600030101010101" pitchFamily="2" charset="-122"/>
              </a:rPr>
              <a:t>Epoch: 100</a:t>
            </a:r>
          </a:p>
          <a:p>
            <a:pPr marL="0" lvl="0" indent="0">
              <a:lnSpc>
                <a:spcPct val="100000"/>
              </a:lnSpc>
              <a:spcBef>
                <a:spcPct val="0"/>
              </a:spcBef>
              <a:buNone/>
            </a:pPr>
            <a:r>
              <a:rPr lang="en-US" altLang="zh-CN" sz="1600" dirty="0">
                <a:latin typeface="Times New Roman" panose="02020603050405020304" pitchFamily="18" charset="0"/>
                <a:ea typeface="宋体" panose="02010600030101010101" pitchFamily="2" charset="-122"/>
              </a:rPr>
              <a:t>Batch: 30</a:t>
            </a:r>
          </a:p>
          <a:p>
            <a:pPr marL="0" lvl="0" indent="0">
              <a:lnSpc>
                <a:spcPct val="100000"/>
              </a:lnSpc>
              <a:spcBef>
                <a:spcPct val="0"/>
              </a:spcBef>
              <a:buNone/>
            </a:pPr>
            <a:r>
              <a:rPr lang="zh-CN" altLang="en-US" sz="1600" dirty="0">
                <a:latin typeface="Times New Roman" panose="02020603050405020304" pitchFamily="18" charset="0"/>
                <a:ea typeface="宋体" panose="02010600030101010101" pitchFamily="2" charset="-122"/>
              </a:rPr>
              <a:t>学习率</a:t>
            </a:r>
            <a:r>
              <a:rPr lang="en-US" altLang="zh-CN" sz="1600" i="1" dirty="0">
                <a:latin typeface="Times New Roman" panose="02020603050405020304" pitchFamily="18" charset="0"/>
                <a:ea typeface="宋体" panose="02010600030101010101" pitchFamily="2" charset="-122"/>
              </a:rPr>
              <a:t>η</a:t>
            </a:r>
            <a:r>
              <a:rPr lang="en-US" altLang="zh-CN" sz="1600" dirty="0">
                <a:latin typeface="Times New Roman" panose="02020603050405020304" pitchFamily="18" charset="0"/>
                <a:ea typeface="宋体" panose="02010600030101010101" pitchFamily="2" charset="-122"/>
              </a:rPr>
              <a:t>: </a:t>
            </a:r>
            <a:r>
              <a:rPr lang="en-US" altLang="zh-CN" sz="1600" dirty="0" smtClean="0">
                <a:latin typeface="Times New Roman" panose="02020603050405020304" pitchFamily="18" charset="0"/>
                <a:ea typeface="宋体" panose="02010600030101010101" pitchFamily="2" charset="-122"/>
              </a:rPr>
              <a:t>0.1</a:t>
            </a:r>
          </a:p>
          <a:p>
            <a:pPr marL="0" lvl="0" indent="0">
              <a:lnSpc>
                <a:spcPct val="100000"/>
              </a:lnSpc>
              <a:spcBef>
                <a:spcPct val="0"/>
              </a:spcBef>
              <a:buNone/>
            </a:pPr>
            <a:endParaRPr lang="en-US" altLang="zh-CN" sz="1600" dirty="0">
              <a:latin typeface="Times New Roman" panose="02020603050405020304" pitchFamily="18" charset="0"/>
              <a:ea typeface="宋体" panose="02010600030101010101" pitchFamily="2" charset="-122"/>
            </a:endParaRPr>
          </a:p>
          <a:p>
            <a:pPr marL="0" lvl="0" indent="0">
              <a:lnSpc>
                <a:spcPct val="100000"/>
              </a:lnSpc>
              <a:spcBef>
                <a:spcPct val="0"/>
              </a:spcBef>
              <a:buNone/>
            </a:pPr>
            <a:r>
              <a:rPr lang="zh-CN" altLang="en-US" sz="1600" dirty="0" smtClean="0">
                <a:latin typeface="Times New Roman" panose="02020603050405020304" pitchFamily="18" charset="0"/>
                <a:ea typeface="宋体" panose="02010600030101010101" pitchFamily="2" charset="-122"/>
              </a:rPr>
              <a:t>损失函数：</a:t>
            </a:r>
            <a:endParaRPr lang="en-US" altLang="zh-CN" sz="1600" dirty="0">
              <a:latin typeface="Times New Roman" panose="02020603050405020304" pitchFamily="18" charset="0"/>
              <a:ea typeface="宋体" panose="02010600030101010101" pitchFamily="2" charset="-122"/>
            </a:endParaRPr>
          </a:p>
        </p:txBody>
      </p:sp>
      <p:sp>
        <p:nvSpPr>
          <p:cNvPr id="55304" name="Rectangle 2"/>
          <p:cNvSpPr/>
          <p:nvPr/>
        </p:nvSpPr>
        <p:spPr>
          <a:xfrm>
            <a:off x="0" y="0"/>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sp>
        <p:nvSpPr>
          <p:cNvPr id="55305" name="Rectangle 6"/>
          <p:cNvSpPr/>
          <p:nvPr/>
        </p:nvSpPr>
        <p:spPr>
          <a:xfrm>
            <a:off x="1344613" y="3544888"/>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sp>
        <p:nvSpPr>
          <p:cNvPr id="55306" name="矩形 9"/>
          <p:cNvSpPr/>
          <p:nvPr/>
        </p:nvSpPr>
        <p:spPr>
          <a:xfrm>
            <a:off x="5368149" y="5698807"/>
            <a:ext cx="2646362" cy="277812"/>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zh-CN" sz="1200" dirty="0">
                <a:latin typeface="Times New Roman" panose="02020603050405020304" pitchFamily="18" charset="0"/>
                <a:ea typeface="宋体" panose="02010600030101010101" pitchFamily="2" charset="-122"/>
              </a:rPr>
              <a:t>验证集上随训练迭代次数变化准确率</a:t>
            </a:r>
            <a:endParaRPr lang="zh-CN" altLang="en-US" sz="1200" dirty="0"/>
          </a:p>
        </p:txBody>
      </p:sp>
      <p:pic>
        <p:nvPicPr>
          <p:cNvPr id="55307" name="图片 16"/>
          <p:cNvPicPr>
            <a:picLocks noChangeAspect="1"/>
          </p:cNvPicPr>
          <p:nvPr/>
        </p:nvPicPr>
        <p:blipFill>
          <a:blip r:embed="rId4"/>
          <a:stretch>
            <a:fillRect/>
          </a:stretch>
        </p:blipFill>
        <p:spPr>
          <a:xfrm>
            <a:off x="4455622" y="2956719"/>
            <a:ext cx="3963988" cy="2659062"/>
          </a:xfrm>
          <a:prstGeom prst="rect">
            <a:avLst/>
          </a:prstGeom>
          <a:noFill/>
          <a:ln w="9525">
            <a:noFill/>
          </a:ln>
        </p:spPr>
      </p:pic>
      <p:graphicFrame>
        <p:nvGraphicFramePr>
          <p:cNvPr id="2" name="表格 1"/>
          <p:cNvGraphicFramePr>
            <a:graphicFrameLocks noGrp="1"/>
          </p:cNvGraphicFramePr>
          <p:nvPr/>
        </p:nvGraphicFramePr>
        <p:xfrm>
          <a:off x="387350" y="4564063"/>
          <a:ext cx="3057525" cy="1300480"/>
        </p:xfrm>
        <a:graphic>
          <a:graphicData uri="http://schemas.openxmlformats.org/drawingml/2006/table">
            <a:tbl>
              <a:tblPr>
                <a:tableStyleId>{5C22544A-7EE6-4342-B048-85BDC9FD1C3A}</a:tableStyleId>
              </a:tblPr>
              <a:tblGrid>
                <a:gridCol w="2068158"/>
                <a:gridCol w="989367"/>
              </a:tblGrid>
              <a:tr h="203150">
                <a:tc>
                  <a:txBody>
                    <a:bodyPr/>
                    <a:lstStyle/>
                    <a:p>
                      <a:pPr marL="88265" algn="l">
                        <a:lnSpc>
                          <a:spcPts val="1550"/>
                        </a:lnSpc>
                        <a:spcAft>
                          <a:spcPts val="0"/>
                        </a:spcAft>
                      </a:pPr>
                      <a:r>
                        <a:rPr lang="zh-CN" sz="1200" dirty="0">
                          <a:effectLst/>
                          <a:latin typeface="宋体" panose="02010600030101010101" pitchFamily="2" charset="-122"/>
                          <a:ea typeface="宋体" panose="02010600030101010101" pitchFamily="2" charset="-122"/>
                        </a:rPr>
                        <a:t>模型</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marL="73025" algn="ctr">
                        <a:lnSpc>
                          <a:spcPts val="1550"/>
                        </a:lnSpc>
                        <a:spcAft>
                          <a:spcPts val="0"/>
                        </a:spcAft>
                      </a:pPr>
                      <a:r>
                        <a:rPr lang="zh-CN" sz="1200" dirty="0">
                          <a:effectLst/>
                          <a:latin typeface="宋体" panose="02010600030101010101" pitchFamily="2" charset="-122"/>
                          <a:ea typeface="宋体" panose="02010600030101010101" pitchFamily="2" charset="-122"/>
                        </a:rPr>
                        <a:t>准确率</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r>
              <a:tr h="274253">
                <a:tc>
                  <a:txBody>
                    <a:bodyPr/>
                    <a:lstStyle/>
                    <a:p>
                      <a:pPr algn="l">
                        <a:lnSpc>
                          <a:spcPct val="150000"/>
                        </a:lnSpc>
                        <a:spcAft>
                          <a:spcPts val="0"/>
                        </a:spcAft>
                      </a:pPr>
                      <a:r>
                        <a:rPr lang="en-US" sz="1200" dirty="0" smtClean="0">
                          <a:effectLst/>
                          <a:latin typeface="宋体" panose="02010600030101010101" pitchFamily="2" charset="-122"/>
                          <a:ea typeface="宋体" panose="02010600030101010101" pitchFamily="2" charset="-122"/>
                        </a:rPr>
                        <a:t> VGG-16 </a:t>
                      </a:r>
                      <a:r>
                        <a:rPr lang="en-US" sz="1200" dirty="0">
                          <a:effectLst/>
                          <a:latin typeface="宋体" panose="02010600030101010101" pitchFamily="2" charset="-122"/>
                          <a:ea typeface="宋体" panose="02010600030101010101" pitchFamily="2" charset="-122"/>
                        </a:rPr>
                        <a:t>+ SVM</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lnSpc>
                          <a:spcPct val="150000"/>
                        </a:lnSpc>
                        <a:spcAft>
                          <a:spcPts val="0"/>
                        </a:spcAft>
                      </a:pPr>
                      <a:r>
                        <a:rPr lang="en-US" sz="1200">
                          <a:effectLst/>
                          <a:latin typeface="Times New Roman" panose="02020603050405020304" pitchFamily="18" charset="0"/>
                          <a:cs typeface="Times New Roman" panose="02020603050405020304" pitchFamily="18" charset="0"/>
                        </a:rPr>
                        <a:t>67.8%</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r>
              <a:tr h="274253">
                <a:tc>
                  <a:txBody>
                    <a:bodyPr/>
                    <a:lstStyle/>
                    <a:p>
                      <a:pPr algn="l">
                        <a:lnSpc>
                          <a:spcPct val="150000"/>
                        </a:lnSpc>
                        <a:spcAft>
                          <a:spcPts val="0"/>
                        </a:spcAft>
                      </a:pPr>
                      <a:r>
                        <a:rPr lang="en-US" sz="1200" dirty="0" smtClean="0">
                          <a:effectLst/>
                          <a:latin typeface="宋体" panose="02010600030101010101" pitchFamily="2" charset="-122"/>
                          <a:ea typeface="宋体" panose="02010600030101010101" pitchFamily="2" charset="-122"/>
                        </a:rPr>
                        <a:t> VGG-16 </a:t>
                      </a:r>
                      <a:r>
                        <a:rPr lang="en-US" sz="1200" dirty="0">
                          <a:effectLst/>
                          <a:latin typeface="宋体" panose="02010600030101010101" pitchFamily="2" charset="-122"/>
                          <a:ea typeface="宋体" panose="02010600030101010101" pitchFamily="2" charset="-122"/>
                        </a:rPr>
                        <a:t>+ </a:t>
                      </a:r>
                      <a:r>
                        <a:rPr lang="zh-CN" sz="1200" dirty="0">
                          <a:effectLst/>
                          <a:latin typeface="宋体" panose="02010600030101010101" pitchFamily="2" charset="-122"/>
                          <a:ea typeface="宋体" panose="02010600030101010101" pitchFamily="2" charset="-122"/>
                        </a:rPr>
                        <a:t>三层全连接层</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lnSpc>
                          <a:spcPct val="150000"/>
                        </a:lnSpc>
                        <a:spcAft>
                          <a:spcPts val="0"/>
                        </a:spcAft>
                      </a:pPr>
                      <a:r>
                        <a:rPr lang="en-US" sz="1200">
                          <a:effectLst/>
                          <a:latin typeface="Times New Roman" panose="02020603050405020304" pitchFamily="18" charset="0"/>
                          <a:cs typeface="Times New Roman" panose="02020603050405020304" pitchFamily="18" charset="0"/>
                        </a:rPr>
                        <a:t>68.8%</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r>
              <a:tr h="274253">
                <a:tc>
                  <a:txBody>
                    <a:bodyPr/>
                    <a:lstStyle/>
                    <a:p>
                      <a:pPr algn="l">
                        <a:lnSpc>
                          <a:spcPct val="150000"/>
                        </a:lnSpc>
                        <a:spcAft>
                          <a:spcPts val="0"/>
                        </a:spcAft>
                      </a:pPr>
                      <a:r>
                        <a:rPr lang="en-US" sz="1200" dirty="0" smtClean="0">
                          <a:effectLst/>
                          <a:latin typeface="宋体" panose="02010600030101010101" pitchFamily="2" charset="-122"/>
                          <a:ea typeface="宋体" panose="02010600030101010101" pitchFamily="2" charset="-122"/>
                        </a:rPr>
                        <a:t> ResNet-50 </a:t>
                      </a:r>
                      <a:r>
                        <a:rPr lang="en-US" sz="1200" dirty="0">
                          <a:effectLst/>
                          <a:latin typeface="宋体" panose="02010600030101010101" pitchFamily="2" charset="-122"/>
                          <a:ea typeface="宋体" panose="02010600030101010101" pitchFamily="2" charset="-122"/>
                        </a:rPr>
                        <a:t>+ SVM</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lnSpc>
                          <a:spcPct val="150000"/>
                        </a:lnSpc>
                        <a:spcAft>
                          <a:spcPts val="0"/>
                        </a:spcAft>
                      </a:pPr>
                      <a:r>
                        <a:rPr lang="en-US" sz="1200">
                          <a:effectLst/>
                          <a:latin typeface="Times New Roman" panose="02020603050405020304" pitchFamily="18" charset="0"/>
                          <a:cs typeface="Times New Roman" panose="02020603050405020304" pitchFamily="18" charset="0"/>
                        </a:rPr>
                        <a:t>93.2%</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r>
              <a:tr h="274253">
                <a:tc>
                  <a:txBody>
                    <a:bodyPr/>
                    <a:lstStyle/>
                    <a:p>
                      <a:pPr algn="l">
                        <a:lnSpc>
                          <a:spcPct val="150000"/>
                        </a:lnSpc>
                        <a:spcAft>
                          <a:spcPts val="0"/>
                        </a:spcAft>
                      </a:pPr>
                      <a:r>
                        <a:rPr lang="en-US" sz="1200" dirty="0" smtClean="0">
                          <a:effectLst/>
                          <a:latin typeface="宋体" panose="02010600030101010101" pitchFamily="2" charset="-122"/>
                          <a:ea typeface="宋体" panose="02010600030101010101" pitchFamily="2" charset="-122"/>
                        </a:rPr>
                        <a:t> ResNet-50 </a:t>
                      </a:r>
                      <a:r>
                        <a:rPr lang="en-US" sz="1200" dirty="0">
                          <a:effectLst/>
                          <a:latin typeface="宋体" panose="02010600030101010101" pitchFamily="2" charset="-122"/>
                          <a:ea typeface="宋体" panose="02010600030101010101" pitchFamily="2" charset="-122"/>
                        </a:rPr>
                        <a:t>+ </a:t>
                      </a:r>
                      <a:r>
                        <a:rPr lang="zh-CN" sz="1200" dirty="0">
                          <a:effectLst/>
                          <a:latin typeface="宋体" panose="02010600030101010101" pitchFamily="2" charset="-122"/>
                          <a:ea typeface="宋体" panose="02010600030101010101" pitchFamily="2" charset="-122"/>
                        </a:rPr>
                        <a:t>三层全连接层</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lnSpc>
                          <a:spcPct val="150000"/>
                        </a:lnSpc>
                        <a:spcAft>
                          <a:spcPts val="0"/>
                        </a:spcAft>
                      </a:pPr>
                      <a:r>
                        <a:rPr lang="en-US" sz="1200" dirty="0">
                          <a:effectLst/>
                          <a:latin typeface="Times New Roman" panose="02020603050405020304" pitchFamily="18" charset="0"/>
                          <a:cs typeface="Times New Roman" panose="02020603050405020304" pitchFamily="18" charset="0"/>
                        </a:rPr>
                        <a:t>96.5%</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r>
            </a:tbl>
          </a:graphicData>
        </a:graphic>
      </p:graphicFrame>
      <p:sp>
        <p:nvSpPr>
          <p:cNvPr id="55328" name="Rectangle 1"/>
          <p:cNvSpPr/>
          <p:nvPr/>
        </p:nvSpPr>
        <p:spPr>
          <a:xfrm>
            <a:off x="344488" y="4286250"/>
            <a:ext cx="2865437" cy="277813"/>
          </a:xfrm>
          <a:prstGeom prst="rect">
            <a:avLst/>
          </a:prstGeom>
          <a:noFill/>
          <a:ln w="9525">
            <a:noFill/>
          </a:ln>
        </p:spPr>
        <p:txBody>
          <a:bodyPr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200" dirty="0">
                <a:latin typeface="宋体" panose="02010600030101010101" pitchFamily="2" charset="-122"/>
                <a:ea typeface="宋体" panose="02010600030101010101" pitchFamily="2" charset="-122"/>
              </a:rPr>
              <a:t>模型准确率对比（测试集）</a:t>
            </a:r>
            <a:endParaRPr lang="zh-CN" altLang="en-US" sz="600" dirty="0">
              <a:latin typeface="宋体" panose="02010600030101010101" pitchFamily="2" charset="-122"/>
              <a:ea typeface="宋体" panose="02010600030101010101" pitchFamily="2" charset="-122"/>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759318365"/>
              </p:ext>
            </p:extLst>
          </p:nvPr>
        </p:nvGraphicFramePr>
        <p:xfrm>
          <a:off x="1500188" y="3594100"/>
          <a:ext cx="1333500" cy="457200"/>
        </p:xfrm>
        <a:graphic>
          <a:graphicData uri="http://schemas.openxmlformats.org/presentationml/2006/ole">
            <mc:AlternateContent xmlns:mc="http://schemas.openxmlformats.org/markup-compatibility/2006">
              <mc:Choice xmlns:v="urn:schemas-microsoft-com:vml" Requires="v">
                <p:oleObj spid="_x0000_s13352" name="Equation" r:id="rId5" imgW="1358640" imgH="431640" progId="Equation.DSMT4">
                  <p:embed/>
                </p:oleObj>
              </mc:Choice>
              <mc:Fallback>
                <p:oleObj name="Equation" r:id="rId5" imgW="1358640" imgH="431640" progId="Equation.DSMT4">
                  <p:embed/>
                  <p:pic>
                    <p:nvPicPr>
                      <p:cNvPr id="0" name=""/>
                      <p:cNvPicPr>
                        <a:picLocks noChangeAspect="1" noChangeArrowheads="1"/>
                      </p:cNvPicPr>
                      <p:nvPr/>
                    </p:nvPicPr>
                    <p:blipFill>
                      <a:blip r:embed="rId6"/>
                      <a:srcRect/>
                      <a:stretch>
                        <a:fillRect/>
                      </a:stretch>
                    </p:blipFill>
                    <p:spPr bwMode="auto">
                      <a:xfrm>
                        <a:off x="1500188" y="3594100"/>
                        <a:ext cx="13335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7" name="直接连接符 16"/>
          <p:cNvCxnSpPr/>
          <p:nvPr/>
        </p:nvCxnSpPr>
        <p:spPr>
          <a:xfrm flipV="1">
            <a:off x="387350" y="4158290"/>
            <a:ext cx="3247849" cy="2388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764" y="267494"/>
            <a:ext cx="7365683" cy="507831"/>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四</a:t>
            </a:r>
            <a:r>
              <a:rPr lang="zh-CN" altLang="en-US" sz="2700" b="1" dirty="0">
                <a:solidFill>
                  <a:schemeClr val="accent4"/>
                </a:solidFill>
                <a:latin typeface="+mj-ea"/>
              </a:rPr>
              <a:t>、基于深度学习的工业机械手抓取检测</a:t>
            </a:r>
            <a:r>
              <a:rPr lang="zh-CN" altLang="en-US" sz="2700" b="1" dirty="0" smtClean="0">
                <a:solidFill>
                  <a:schemeClr val="accent4"/>
                </a:solidFill>
                <a:latin typeface="+mj-ea"/>
              </a:rPr>
              <a:t>方法</a:t>
            </a:r>
            <a:endParaRPr lang="zh-CN" altLang="en-US" sz="2700" b="1" dirty="0">
              <a:solidFill>
                <a:schemeClr val="accent4"/>
              </a:solidFill>
              <a:latin typeface="+mj-ea"/>
            </a:endParaRPr>
          </a:p>
        </p:txBody>
      </p:sp>
    </p:spTree>
  </p:cSld>
  <p:clrMapOvr>
    <a:masterClrMapping/>
  </p:clrMapOvr>
  <p:transition spd="med" advTm="39806">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53259" name="图片 28"/>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2606675" y="1046163"/>
            <a:ext cx="6537325"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53253" name="矩形 1"/>
          <p:cNvSpPr/>
          <p:nvPr/>
        </p:nvSpPr>
        <p:spPr>
          <a:xfrm>
            <a:off x="447675" y="900113"/>
            <a:ext cx="2070100" cy="5778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实验结果与对比</a:t>
            </a:r>
          </a:p>
        </p:txBody>
      </p:sp>
      <p:sp>
        <p:nvSpPr>
          <p:cNvPr id="12" name="圆角矩形 11"/>
          <p:cNvSpPr/>
          <p:nvPr/>
        </p:nvSpPr>
        <p:spPr>
          <a:xfrm rot="10800000" flipV="1">
            <a:off x="358775" y="1820863"/>
            <a:ext cx="1554163"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对比方法</a:t>
            </a:r>
          </a:p>
        </p:txBody>
      </p:sp>
      <p:sp>
        <p:nvSpPr>
          <p:cNvPr id="53255" name="Rectangle 2"/>
          <p:cNvSpPr/>
          <p:nvPr/>
        </p:nvSpPr>
        <p:spPr>
          <a:xfrm>
            <a:off x="0" y="0"/>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sp>
        <p:nvSpPr>
          <p:cNvPr id="53256" name="矩形 17"/>
          <p:cNvSpPr/>
          <p:nvPr/>
        </p:nvSpPr>
        <p:spPr>
          <a:xfrm>
            <a:off x="447675" y="2690023"/>
            <a:ext cx="3647891" cy="138499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just">
              <a:lnSpc>
                <a:spcPct val="100000"/>
              </a:lnSpc>
              <a:spcBef>
                <a:spcPct val="0"/>
              </a:spcBef>
              <a:buNone/>
            </a:pPr>
            <a:r>
              <a:rPr lang="en-US" altLang="zh-CN" sz="1200" dirty="0">
                <a:latin typeface="宋体" panose="02010600030101010101" pitchFamily="2" charset="-122"/>
                <a:ea typeface="宋体" panose="02010600030101010101" pitchFamily="2" charset="-122"/>
              </a:rPr>
              <a:t>    </a:t>
            </a:r>
            <a:r>
              <a:rPr lang="en-US" altLang="zh-CN" sz="1200" dirty="0" err="1">
                <a:latin typeface="宋体" panose="02010600030101010101" pitchFamily="2" charset="-122"/>
                <a:ea typeface="宋体" panose="02010600030101010101" pitchFamily="2" charset="-122"/>
              </a:rPr>
              <a:t>Lenz</a:t>
            </a:r>
            <a:r>
              <a:rPr lang="en-US" altLang="zh-CN" sz="1200" dirty="0" err="1" smtClean="0">
                <a:latin typeface="宋体" panose="02010600030101010101" pitchFamily="2" charset="-122"/>
                <a:ea typeface="宋体" panose="02010600030101010101" pitchFamily="2" charset="-122"/>
              </a:rPr>
              <a:t>,《Deep</a:t>
            </a:r>
            <a:r>
              <a:rPr lang="en-US" altLang="zh-CN" sz="1200" dirty="0" smtClean="0">
                <a:latin typeface="宋体" panose="02010600030101010101" pitchFamily="2" charset="-122"/>
                <a:ea typeface="宋体" panose="02010600030101010101" pitchFamily="2" charset="-122"/>
              </a:rPr>
              <a:t> </a:t>
            </a:r>
            <a:r>
              <a:rPr lang="en-US" altLang="zh-CN" sz="1200" dirty="0">
                <a:latin typeface="宋体" panose="02010600030101010101" pitchFamily="2" charset="-122"/>
                <a:ea typeface="宋体" panose="02010600030101010101" pitchFamily="2" charset="-122"/>
              </a:rPr>
              <a:t>learning for detecting robotic </a:t>
            </a:r>
            <a:r>
              <a:rPr lang="en-US" altLang="zh-CN" sz="1200" dirty="0" smtClean="0">
                <a:latin typeface="宋体" panose="02010600030101010101" pitchFamily="2" charset="-122"/>
                <a:ea typeface="宋体" panose="02010600030101010101" pitchFamily="2" charset="-122"/>
              </a:rPr>
              <a:t>grasps》</a:t>
            </a:r>
            <a:endParaRPr lang="en-US" altLang="zh-CN" sz="1200" dirty="0">
              <a:latin typeface="宋体" panose="02010600030101010101" pitchFamily="2" charset="-122"/>
              <a:ea typeface="宋体" panose="02010600030101010101" pitchFamily="2" charset="-122"/>
            </a:endParaRPr>
          </a:p>
          <a:p>
            <a:pPr marL="0" lvl="0" indent="0" algn="just">
              <a:lnSpc>
                <a:spcPct val="100000"/>
              </a:lnSpc>
              <a:spcBef>
                <a:spcPct val="0"/>
              </a:spcBef>
              <a:buNone/>
            </a:pPr>
            <a:r>
              <a:rPr lang="zh-CN" altLang="en-US" sz="1200" dirty="0">
                <a:latin typeface="宋体" panose="02010600030101010101" pitchFamily="2" charset="-122"/>
                <a:ea typeface="宋体" panose="02010600030101010101" pitchFamily="2" charset="-122"/>
              </a:rPr>
              <a:t>    使用堆叠自编码器</a:t>
            </a:r>
            <a:r>
              <a:rPr lang="en-US" altLang="zh-CN" sz="1200" dirty="0">
                <a:latin typeface="宋体" panose="02010600030101010101" pitchFamily="2" charset="-122"/>
                <a:ea typeface="宋体" panose="02010600030101010101" pitchFamily="2" charset="-122"/>
              </a:rPr>
              <a:t>(Stacked Autoencoder)</a:t>
            </a:r>
            <a:r>
              <a:rPr lang="zh-CN" altLang="en-US" sz="1200" dirty="0">
                <a:latin typeface="宋体" panose="02010600030101010101" pitchFamily="2" charset="-122"/>
                <a:ea typeface="宋体" panose="02010600030101010101" pitchFamily="2" charset="-122"/>
              </a:rPr>
              <a:t>构建了两个抓取检测网络，其中一个准确率较低但运行较快，用于初步获得一组潜在的抓取区域，另一个准确率高，但运行慢，用于获取最优的抓取区域。</a:t>
            </a:r>
            <a:endParaRPr lang="en-US" altLang="zh-CN" sz="1200" dirty="0">
              <a:latin typeface="宋体" panose="02010600030101010101" pitchFamily="2" charset="-122"/>
              <a:ea typeface="宋体" panose="02010600030101010101" pitchFamily="2" charset="-122"/>
            </a:endParaRPr>
          </a:p>
          <a:p>
            <a:pPr marL="0" lvl="0" indent="0" algn="just">
              <a:lnSpc>
                <a:spcPct val="100000"/>
              </a:lnSpc>
              <a:spcBef>
                <a:spcPct val="0"/>
              </a:spcBef>
              <a:buNone/>
            </a:pPr>
            <a:r>
              <a:rPr lang="en-US" altLang="zh-CN" sz="1200" dirty="0">
                <a:latin typeface="宋体" panose="02010600030101010101" pitchFamily="2" charset="-122"/>
                <a:ea typeface="宋体" panose="02010600030101010101" pitchFamily="2" charset="-122"/>
              </a:rPr>
              <a:t> </a:t>
            </a:r>
          </a:p>
        </p:txBody>
      </p:sp>
      <p:pic>
        <p:nvPicPr>
          <p:cNvPr id="53257" name="图片 1"/>
          <p:cNvPicPr>
            <a:picLocks noChangeAspect="1"/>
          </p:cNvPicPr>
          <p:nvPr/>
        </p:nvPicPr>
        <p:blipFill>
          <a:blip r:embed="rId3"/>
          <a:stretch>
            <a:fillRect/>
          </a:stretch>
        </p:blipFill>
        <p:spPr>
          <a:xfrm>
            <a:off x="4165609" y="2620042"/>
            <a:ext cx="4870188" cy="1099296"/>
          </a:xfrm>
          <a:prstGeom prst="rect">
            <a:avLst/>
          </a:prstGeom>
          <a:noFill/>
          <a:ln w="9525">
            <a:noFill/>
          </a:ln>
        </p:spPr>
      </p:pic>
      <p:pic>
        <p:nvPicPr>
          <p:cNvPr id="13" name="图片 2"/>
          <p:cNvPicPr>
            <a:picLocks noChangeAspect="1"/>
          </p:cNvPicPr>
          <p:nvPr/>
        </p:nvPicPr>
        <p:blipFill>
          <a:blip r:embed="rId4"/>
          <a:stretch>
            <a:fillRect/>
          </a:stretch>
        </p:blipFill>
        <p:spPr>
          <a:xfrm>
            <a:off x="4128835" y="4430698"/>
            <a:ext cx="4906962" cy="1285875"/>
          </a:xfrm>
          <a:prstGeom prst="rect">
            <a:avLst/>
          </a:prstGeom>
          <a:noFill/>
          <a:ln w="9525">
            <a:noFill/>
          </a:ln>
        </p:spPr>
      </p:pic>
      <p:sp>
        <p:nvSpPr>
          <p:cNvPr id="14" name="矩形 17"/>
          <p:cNvSpPr/>
          <p:nvPr/>
        </p:nvSpPr>
        <p:spPr>
          <a:xfrm>
            <a:off x="551905" y="4539365"/>
            <a:ext cx="3543661" cy="15696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just">
              <a:lnSpc>
                <a:spcPct val="100000"/>
              </a:lnSpc>
              <a:spcBef>
                <a:spcPct val="0"/>
              </a:spcBef>
              <a:buNone/>
            </a:pPr>
            <a:r>
              <a:rPr lang="en-US" altLang="zh-CN" sz="1200" dirty="0">
                <a:latin typeface="宋体" panose="02010600030101010101" pitchFamily="2" charset="-122"/>
                <a:ea typeface="宋体" panose="02010600030101010101" pitchFamily="2" charset="-122"/>
              </a:rPr>
              <a:t>    </a:t>
            </a:r>
            <a:r>
              <a:rPr lang="en-US" altLang="zh-CN" sz="1200" dirty="0" err="1" smtClean="0">
                <a:latin typeface="宋体" panose="02010600030101010101" pitchFamily="2" charset="-122"/>
                <a:ea typeface="宋体" panose="02010600030101010101" pitchFamily="2" charset="-122"/>
              </a:rPr>
              <a:t>Wang《Robot</a:t>
            </a:r>
            <a:r>
              <a:rPr lang="en-US" altLang="zh-CN" sz="1200" dirty="0" smtClean="0">
                <a:latin typeface="宋体" panose="02010600030101010101" pitchFamily="2" charset="-122"/>
                <a:ea typeface="宋体" panose="02010600030101010101" pitchFamily="2" charset="-122"/>
              </a:rPr>
              <a:t> </a:t>
            </a:r>
            <a:r>
              <a:rPr lang="en-US" altLang="zh-CN" sz="1200" dirty="0">
                <a:latin typeface="宋体" panose="02010600030101010101" pitchFamily="2" charset="-122"/>
                <a:ea typeface="宋体" panose="02010600030101010101" pitchFamily="2" charset="-122"/>
              </a:rPr>
              <a:t>grasp detection using multimodal deep convolutional neural </a:t>
            </a:r>
            <a:r>
              <a:rPr lang="en-US" altLang="zh-CN" sz="1200" dirty="0" smtClean="0">
                <a:latin typeface="宋体" panose="02010600030101010101" pitchFamily="2" charset="-122"/>
                <a:ea typeface="宋体" panose="02010600030101010101" pitchFamily="2" charset="-122"/>
              </a:rPr>
              <a:t>networks</a:t>
            </a:r>
            <a:r>
              <a:rPr lang="en-US" altLang="zh-CN" sz="1200" dirty="0">
                <a:latin typeface="宋体" panose="02010600030101010101" pitchFamily="2" charset="-122"/>
                <a:ea typeface="宋体" panose="02010600030101010101" pitchFamily="2" charset="-122"/>
              </a:rPr>
              <a:t>》</a:t>
            </a:r>
            <a:endParaRPr lang="en-US" altLang="zh-CN" sz="1200" dirty="0">
              <a:latin typeface="宋体" panose="02010600030101010101" pitchFamily="2" charset="-122"/>
              <a:ea typeface="宋体" panose="02010600030101010101" pitchFamily="2" charset="-122"/>
            </a:endParaRPr>
          </a:p>
          <a:p>
            <a:pPr marL="0" lvl="0" indent="0" algn="just">
              <a:lnSpc>
                <a:spcPct val="100000"/>
              </a:lnSpc>
              <a:spcBef>
                <a:spcPct val="0"/>
              </a:spcBef>
              <a:buNone/>
            </a:pPr>
            <a:r>
              <a:rPr lang="zh-CN" altLang="en-US" sz="1200" dirty="0">
                <a:latin typeface="宋体" panose="02010600030101010101" pitchFamily="2" charset="-122"/>
                <a:ea typeface="宋体" panose="02010600030101010101" pitchFamily="2" charset="-122"/>
              </a:rPr>
              <a:t>    基于堆叠自编码器</a:t>
            </a:r>
            <a:r>
              <a:rPr lang="en-US" altLang="zh-CN" sz="1200" dirty="0">
                <a:latin typeface="宋体" panose="02010600030101010101" pitchFamily="2" charset="-122"/>
                <a:ea typeface="宋体" panose="02010600030101010101" pitchFamily="2" charset="-122"/>
              </a:rPr>
              <a:t>(Stacked Autoencoder)</a:t>
            </a:r>
            <a:r>
              <a:rPr lang="zh-CN" altLang="en-US" sz="1200" dirty="0">
                <a:latin typeface="宋体" panose="02010600030101010101" pitchFamily="2" charset="-122"/>
                <a:ea typeface="宋体" panose="02010600030101010101" pitchFamily="2" charset="-122"/>
              </a:rPr>
              <a:t>利用强化学习的方法生成候选抓取区域，</a:t>
            </a:r>
            <a:r>
              <a:rPr lang="zh-CN" altLang="en-US" sz="1200" dirty="0" smtClean="0">
                <a:latin typeface="宋体" panose="02010600030101010101" pitchFamily="2" charset="-122"/>
                <a:ea typeface="宋体" panose="02010600030101010101" pitchFamily="2" charset="-122"/>
              </a:rPr>
              <a:t>然后</a:t>
            </a:r>
            <a:r>
              <a:rPr lang="en-US" altLang="zh-CN" sz="1200" dirty="0" smtClean="0">
                <a:latin typeface="宋体" panose="02010600030101010101" pitchFamily="2" charset="-122"/>
                <a:ea typeface="宋体" panose="02010600030101010101" pitchFamily="2" charset="-122"/>
              </a:rPr>
              <a:t>5</a:t>
            </a:r>
            <a:r>
              <a:rPr lang="zh-CN" altLang="en-US" sz="1200" dirty="0">
                <a:latin typeface="宋体" panose="02010600030101010101" pitchFamily="2" charset="-122"/>
                <a:ea typeface="宋体" panose="02010600030101010101" pitchFamily="2" charset="-122"/>
              </a:rPr>
              <a:t>层的多模态深度卷积神经网络作为抓取检测器，给</a:t>
            </a:r>
            <a:r>
              <a:rPr lang="zh-CN" altLang="en-US" sz="1200" dirty="0" smtClean="0">
                <a:latin typeface="宋体" panose="02010600030101010101" pitchFamily="2" charset="-122"/>
                <a:ea typeface="宋体" panose="02010600030101010101" pitchFamily="2" charset="-122"/>
              </a:rPr>
              <a:t>出最优的候选</a:t>
            </a:r>
            <a:r>
              <a:rPr lang="zh-CN" altLang="en-US" sz="1200" dirty="0">
                <a:latin typeface="宋体" panose="02010600030101010101" pitchFamily="2" charset="-122"/>
                <a:ea typeface="宋体" panose="02010600030101010101" pitchFamily="2" charset="-122"/>
              </a:rPr>
              <a:t>抓取</a:t>
            </a:r>
            <a:r>
              <a:rPr lang="zh-CN" altLang="en-US" sz="1200" dirty="0" smtClean="0">
                <a:latin typeface="宋体" panose="02010600030101010101" pitchFamily="2" charset="-122"/>
                <a:ea typeface="宋体" panose="02010600030101010101" pitchFamily="2" charset="-122"/>
              </a:rPr>
              <a:t>区域。</a:t>
            </a:r>
            <a:endParaRPr lang="en-US" altLang="zh-CN" sz="1200" dirty="0">
              <a:latin typeface="宋体" panose="02010600030101010101" pitchFamily="2" charset="-122"/>
              <a:ea typeface="宋体" panose="02010600030101010101" pitchFamily="2" charset="-122"/>
            </a:endParaRPr>
          </a:p>
          <a:p>
            <a:pPr marL="0" lvl="0" indent="0" algn="just">
              <a:lnSpc>
                <a:spcPct val="100000"/>
              </a:lnSpc>
              <a:spcBef>
                <a:spcPct val="0"/>
              </a:spcBef>
              <a:buNone/>
            </a:pPr>
            <a:endParaRPr lang="en-US" altLang="zh-CN" sz="1200" dirty="0">
              <a:latin typeface="宋体" panose="02010600030101010101" pitchFamily="2" charset="-122"/>
              <a:ea typeface="宋体" panose="02010600030101010101" pitchFamily="2" charset="-122"/>
            </a:endParaRPr>
          </a:p>
        </p:txBody>
      </p:sp>
      <p:cxnSp>
        <p:nvCxnSpPr>
          <p:cNvPr id="15" name="直接连接符 14"/>
          <p:cNvCxnSpPr/>
          <p:nvPr/>
        </p:nvCxnSpPr>
        <p:spPr>
          <a:xfrm>
            <a:off x="583406" y="4075018"/>
            <a:ext cx="7977188" cy="1905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764" y="267494"/>
            <a:ext cx="7365683" cy="507831"/>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四</a:t>
            </a:r>
            <a:r>
              <a:rPr lang="zh-CN" altLang="en-US" sz="2700" b="1" dirty="0">
                <a:solidFill>
                  <a:schemeClr val="accent4"/>
                </a:solidFill>
                <a:latin typeface="+mj-ea"/>
              </a:rPr>
              <a:t>、基于深度学习的工业机械手抓取检测</a:t>
            </a:r>
            <a:r>
              <a:rPr lang="zh-CN" altLang="en-US" sz="2700" b="1" dirty="0" smtClean="0">
                <a:solidFill>
                  <a:schemeClr val="accent4"/>
                </a:solidFill>
                <a:latin typeface="+mj-ea"/>
              </a:rPr>
              <a:t>方法</a:t>
            </a:r>
            <a:endParaRPr lang="zh-CN" altLang="en-US" sz="2700" b="1" dirty="0">
              <a:solidFill>
                <a:schemeClr val="accent4"/>
              </a:solidFill>
              <a:latin typeface="+mj-ea"/>
            </a:endParaRPr>
          </a:p>
        </p:txBody>
      </p:sp>
    </p:spTree>
  </p:cSld>
  <p:clrMapOvr>
    <a:masterClrMapping/>
  </p:clrMapOvr>
  <p:transition spd="med" advTm="47688">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56363" name="图片 28"/>
            <p:cNvPicPr>
              <a:picLocks noChangeAspect="1"/>
            </p:cNvPicPr>
            <p:nvPr/>
          </p:nvPicPr>
          <p:blipFill>
            <a:blip r:embed="rId3">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2605088" y="1046163"/>
            <a:ext cx="6538913"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56325" name="矩形 1"/>
          <p:cNvSpPr/>
          <p:nvPr/>
        </p:nvSpPr>
        <p:spPr>
          <a:xfrm>
            <a:off x="447675" y="900113"/>
            <a:ext cx="2068513" cy="5016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实验结果与对比</a:t>
            </a:r>
          </a:p>
        </p:txBody>
      </p:sp>
      <p:sp>
        <p:nvSpPr>
          <p:cNvPr id="12" name="圆角矩形 11"/>
          <p:cNvSpPr/>
          <p:nvPr/>
        </p:nvSpPr>
        <p:spPr>
          <a:xfrm rot="10800000" flipV="1">
            <a:off x="358775" y="1820863"/>
            <a:ext cx="2673350"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抓取检测方法测试结果</a:t>
            </a:r>
          </a:p>
        </p:txBody>
      </p:sp>
      <p:sp>
        <p:nvSpPr>
          <p:cNvPr id="56327" name="矩形 2"/>
          <p:cNvSpPr/>
          <p:nvPr/>
        </p:nvSpPr>
        <p:spPr>
          <a:xfrm>
            <a:off x="358775" y="2717800"/>
            <a:ext cx="3086100" cy="58578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600" dirty="0">
                <a:latin typeface="Times New Roman" panose="02020603050405020304" pitchFamily="18" charset="0"/>
                <a:ea typeface="宋体" panose="02010600030101010101" pitchFamily="2" charset="-122"/>
              </a:rPr>
              <a:t>评判标准：</a:t>
            </a:r>
            <a:endParaRPr lang="en-US" altLang="zh-CN" sz="1600" dirty="0">
              <a:latin typeface="Times New Roman" panose="02020603050405020304" pitchFamily="18" charset="0"/>
              <a:ea typeface="宋体" panose="02010600030101010101" pitchFamily="2" charset="-122"/>
            </a:endParaRPr>
          </a:p>
          <a:p>
            <a:pPr marL="0" lvl="0" indent="0">
              <a:lnSpc>
                <a:spcPct val="100000"/>
              </a:lnSpc>
              <a:spcBef>
                <a:spcPct val="0"/>
              </a:spcBef>
              <a:buNone/>
            </a:pPr>
            <a:endParaRPr lang="en-US" altLang="zh-CN" sz="1600" dirty="0">
              <a:latin typeface="Times New Roman" panose="02020603050405020304" pitchFamily="18" charset="0"/>
              <a:ea typeface="宋体" panose="02010600030101010101" pitchFamily="2" charset="-122"/>
            </a:endParaRPr>
          </a:p>
        </p:txBody>
      </p:sp>
      <p:sp>
        <p:nvSpPr>
          <p:cNvPr id="56328" name="Rectangle 2"/>
          <p:cNvSpPr/>
          <p:nvPr/>
        </p:nvSpPr>
        <p:spPr>
          <a:xfrm>
            <a:off x="0" y="0"/>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sp>
        <p:nvSpPr>
          <p:cNvPr id="56329" name="Rectangle 6"/>
          <p:cNvSpPr/>
          <p:nvPr/>
        </p:nvSpPr>
        <p:spPr>
          <a:xfrm>
            <a:off x="1344613" y="3544888"/>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sp>
        <p:nvSpPr>
          <p:cNvPr id="56330" name="Rectangle 1"/>
          <p:cNvSpPr/>
          <p:nvPr/>
        </p:nvSpPr>
        <p:spPr>
          <a:xfrm>
            <a:off x="447675" y="3354388"/>
            <a:ext cx="2865438" cy="277812"/>
          </a:xfrm>
          <a:prstGeom prst="rect">
            <a:avLst/>
          </a:prstGeom>
          <a:noFill/>
          <a:ln w="9525">
            <a:noFill/>
          </a:ln>
        </p:spPr>
        <p:txBody>
          <a:bodyPr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200" dirty="0">
                <a:latin typeface="宋体" panose="02010600030101010101" pitchFamily="2" charset="-122"/>
                <a:ea typeface="宋体" panose="02010600030101010101" pitchFamily="2" charset="-122"/>
              </a:rPr>
              <a:t>模型准确率与运行速度对比（测试集）</a:t>
            </a:r>
            <a:endParaRPr lang="zh-CN" altLang="en-US" sz="600" dirty="0">
              <a:latin typeface="宋体" panose="02010600030101010101" pitchFamily="2" charset="-122"/>
              <a:ea typeface="宋体" panose="02010600030101010101" pitchFamily="2" charset="-122"/>
            </a:endParaRPr>
          </a:p>
        </p:txBody>
      </p:sp>
      <p:graphicFrame>
        <p:nvGraphicFramePr>
          <p:cNvPr id="4" name="表格 3"/>
          <p:cNvGraphicFramePr>
            <a:graphicFrameLocks noGrp="1"/>
          </p:cNvGraphicFramePr>
          <p:nvPr/>
        </p:nvGraphicFramePr>
        <p:xfrm>
          <a:off x="447675" y="3671888"/>
          <a:ext cx="3333750" cy="1174750"/>
        </p:xfrm>
        <a:graphic>
          <a:graphicData uri="http://schemas.openxmlformats.org/drawingml/2006/table">
            <a:tbl>
              <a:tblPr>
                <a:tableStyleId>{5C22544A-7EE6-4342-B048-85BDC9FD1C3A}</a:tableStyleId>
              </a:tblPr>
              <a:tblGrid>
                <a:gridCol w="2251727"/>
                <a:gridCol w="1082023"/>
              </a:tblGrid>
              <a:tr h="277795">
                <a:tc>
                  <a:txBody>
                    <a:bodyPr/>
                    <a:lstStyle/>
                    <a:p>
                      <a:pPr marL="88265" algn="l">
                        <a:lnSpc>
                          <a:spcPts val="1550"/>
                        </a:lnSpc>
                        <a:spcAft>
                          <a:spcPts val="0"/>
                        </a:spcAft>
                      </a:pPr>
                      <a:r>
                        <a:rPr lang="zh-CN" sz="1200" dirty="0">
                          <a:effectLst/>
                          <a:latin typeface="宋体" panose="02010600030101010101" pitchFamily="2" charset="-122"/>
                          <a:ea typeface="宋体" panose="02010600030101010101" pitchFamily="2" charset="-122"/>
                        </a:rPr>
                        <a:t>方法</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marL="73025" algn="ctr">
                        <a:lnSpc>
                          <a:spcPts val="1550"/>
                        </a:lnSpc>
                        <a:spcAft>
                          <a:spcPts val="0"/>
                        </a:spcAft>
                      </a:pPr>
                      <a:r>
                        <a:rPr lang="zh-CN" sz="1200">
                          <a:effectLst/>
                          <a:latin typeface="宋体" panose="02010600030101010101" pitchFamily="2" charset="-122"/>
                          <a:ea typeface="宋体" panose="02010600030101010101" pitchFamily="2" charset="-122"/>
                        </a:rPr>
                        <a:t>准确率</a:t>
                      </a:r>
                      <a:endParaRPr lang="zh-CN" sz="1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r>
              <a:tr h="280338">
                <a:tc>
                  <a:txBody>
                    <a:bodyPr/>
                    <a:lstStyle/>
                    <a:p>
                      <a:pPr marL="88265" algn="l">
                        <a:spcBef>
                          <a:spcPts val="370"/>
                        </a:spcBef>
                        <a:spcAft>
                          <a:spcPts val="0"/>
                        </a:spcAft>
                      </a:pPr>
                      <a:r>
                        <a:rPr lang="en-US" altLang="zh-CN" sz="1200" dirty="0" smtClean="0">
                          <a:effectLst/>
                          <a:latin typeface="宋体" panose="02010600030101010101" pitchFamily="2" charset="-122"/>
                          <a:ea typeface="宋体" panose="02010600030101010101" pitchFamily="2" charset="-122"/>
                        </a:rPr>
                        <a:t>Lenz</a:t>
                      </a:r>
                      <a:r>
                        <a:rPr lang="zh-CN" altLang="en-US" sz="1200" dirty="0" smtClean="0">
                          <a:effectLst/>
                          <a:latin typeface="宋体" panose="02010600030101010101" pitchFamily="2" charset="-122"/>
                          <a:ea typeface="宋体" panose="02010600030101010101" pitchFamily="2" charset="-122"/>
                        </a:rPr>
                        <a:t>，</a:t>
                      </a:r>
                      <a:r>
                        <a:rPr lang="zh-CN" sz="1200" dirty="0" smtClean="0">
                          <a:effectLst/>
                          <a:latin typeface="宋体" panose="02010600030101010101" pitchFamily="2" charset="-122"/>
                          <a:ea typeface="宋体" panose="02010600030101010101" pitchFamily="2" charset="-122"/>
                        </a:rPr>
                        <a:t>二</a:t>
                      </a:r>
                      <a:r>
                        <a:rPr lang="zh-CN" sz="1200" dirty="0">
                          <a:effectLst/>
                          <a:latin typeface="宋体" panose="02010600030101010101" pitchFamily="2" charset="-122"/>
                          <a:ea typeface="宋体" panose="02010600030101010101" pitchFamily="2" charset="-122"/>
                        </a:rPr>
                        <a:t>阶段堆叠自编码器模型</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lnSpc>
                          <a:spcPct val="150000"/>
                        </a:lnSpc>
                        <a:spcAft>
                          <a:spcPts val="0"/>
                        </a:spcAft>
                      </a:pPr>
                      <a:r>
                        <a:rPr lang="en-US" sz="1200">
                          <a:effectLst/>
                          <a:latin typeface="宋体" panose="02010600030101010101" pitchFamily="2" charset="-122"/>
                          <a:ea typeface="宋体" panose="02010600030101010101" pitchFamily="2" charset="-122"/>
                        </a:rPr>
                        <a:t>71.2%</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r>
              <a:tr h="280338">
                <a:tc>
                  <a:txBody>
                    <a:bodyPr/>
                    <a:lstStyle/>
                    <a:p>
                      <a:pPr marL="88265" marR="0" lvl="0" indent="0" algn="l" defTabSz="914400" rtl="0" eaLnBrk="1" fontAlgn="auto" latinLnBrk="0" hangingPunct="1">
                        <a:lnSpc>
                          <a:spcPct val="100000"/>
                        </a:lnSpc>
                        <a:spcBef>
                          <a:spcPts val="485"/>
                        </a:spcBef>
                        <a:spcAft>
                          <a:spcPts val="0"/>
                        </a:spcAft>
                        <a:buClrTx/>
                        <a:buSzTx/>
                        <a:buFontTx/>
                        <a:buNone/>
                        <a:defRPr/>
                      </a:pPr>
                      <a:r>
                        <a:rPr lang="en-US" altLang="zh-CN" sz="1200" dirty="0" smtClean="0">
                          <a:effectLst/>
                          <a:latin typeface="宋体" panose="02010600030101010101" pitchFamily="2" charset="-122"/>
                          <a:ea typeface="宋体" panose="02010600030101010101" pitchFamily="2" charset="-122"/>
                        </a:rPr>
                        <a:t>Wang </a:t>
                      </a:r>
                      <a:r>
                        <a:rPr lang="en-US" altLang="zh-CN" sz="1100" dirty="0" smtClean="0">
                          <a:effectLst/>
                          <a:latin typeface="宋体" panose="02010600030101010101" pitchFamily="2" charset="-122"/>
                          <a:ea typeface="宋体" panose="02010600030101010101" pitchFamily="2" charset="-122"/>
                        </a:rPr>
                        <a:t>,</a:t>
                      </a:r>
                      <a:r>
                        <a:rPr lang="zh-CN" sz="1200" dirty="0" smtClean="0">
                          <a:effectLst/>
                          <a:latin typeface="宋体" panose="02010600030101010101" pitchFamily="2" charset="-122"/>
                          <a:ea typeface="宋体" panose="02010600030101010101" pitchFamily="2" charset="-122"/>
                        </a:rPr>
                        <a:t>二</a:t>
                      </a:r>
                      <a:r>
                        <a:rPr lang="zh-CN" sz="1200" dirty="0">
                          <a:effectLst/>
                          <a:latin typeface="宋体" panose="02010600030101010101" pitchFamily="2" charset="-122"/>
                          <a:ea typeface="宋体" panose="02010600030101010101" pitchFamily="2" charset="-122"/>
                        </a:rPr>
                        <a:t>阶段闭环抓取检测方法</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lnSpc>
                          <a:spcPct val="150000"/>
                        </a:lnSpc>
                        <a:spcAft>
                          <a:spcPts val="0"/>
                        </a:spcAft>
                      </a:pPr>
                      <a:r>
                        <a:rPr lang="en-US" sz="1200">
                          <a:effectLst/>
                          <a:latin typeface="宋体" panose="02010600030101010101" pitchFamily="2" charset="-122"/>
                          <a:ea typeface="宋体" panose="02010600030101010101" pitchFamily="2" charset="-122"/>
                        </a:rPr>
                        <a:t>85.3%</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r>
              <a:tr h="336279">
                <a:tc>
                  <a:txBody>
                    <a:bodyPr/>
                    <a:lstStyle/>
                    <a:p>
                      <a:pPr algn="l">
                        <a:spcBef>
                          <a:spcPts val="485"/>
                        </a:spcBef>
                        <a:spcAft>
                          <a:spcPts val="0"/>
                        </a:spcAft>
                      </a:pPr>
                      <a:r>
                        <a:rPr lang="en-US" altLang="zh-CN" sz="1200" dirty="0" smtClean="0">
                          <a:effectLst/>
                          <a:latin typeface="宋体" panose="02010600030101010101" pitchFamily="2" charset="-122"/>
                          <a:ea typeface="宋体" panose="02010600030101010101" pitchFamily="2" charset="-122"/>
                        </a:rPr>
                        <a:t> </a:t>
                      </a:r>
                      <a:r>
                        <a:rPr lang="zh-CN" sz="1200" dirty="0" smtClean="0">
                          <a:effectLst/>
                          <a:latin typeface="宋体" panose="02010600030101010101" pitchFamily="2" charset="-122"/>
                          <a:ea typeface="宋体" panose="02010600030101010101" pitchFamily="2" charset="-122"/>
                        </a:rPr>
                        <a:t>基于</a:t>
                      </a:r>
                      <a:r>
                        <a:rPr lang="zh-CN" sz="1200" dirty="0">
                          <a:effectLst/>
                          <a:latin typeface="宋体" panose="02010600030101010101" pitchFamily="2" charset="-122"/>
                          <a:ea typeface="宋体" panose="02010600030101010101" pitchFamily="2" charset="-122"/>
                        </a:rPr>
                        <a:t>深度学习的抓取检测方法</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lnSpc>
                          <a:spcPct val="150000"/>
                        </a:lnSpc>
                        <a:spcAft>
                          <a:spcPts val="0"/>
                        </a:spcAft>
                      </a:pPr>
                      <a:r>
                        <a:rPr lang="en-US" sz="1200" dirty="0">
                          <a:effectLst/>
                          <a:latin typeface="宋体" panose="02010600030101010101" pitchFamily="2" charset="-122"/>
                          <a:ea typeface="宋体" panose="02010600030101010101" pitchFamily="2" charset="-122"/>
                        </a:rPr>
                        <a:t>86.49%</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r>
            </a:tbl>
          </a:graphicData>
        </a:graphic>
      </p:graphicFrame>
      <p:graphicFrame>
        <p:nvGraphicFramePr>
          <p:cNvPr id="56348" name="对象 8"/>
          <p:cNvGraphicFramePr>
            <a:graphicFrameLocks noChangeAspect="1"/>
          </p:cNvGraphicFramePr>
          <p:nvPr>
            <p:extLst>
              <p:ext uri="{D42A27DB-BD31-4B8C-83A1-F6EECF244321}">
                <p14:modId xmlns:p14="http://schemas.microsoft.com/office/powerpoint/2010/main" val="1709698621"/>
              </p:ext>
            </p:extLst>
          </p:nvPr>
        </p:nvGraphicFramePr>
        <p:xfrm>
          <a:off x="1344613" y="2624002"/>
          <a:ext cx="2634010" cy="573020"/>
        </p:xfrm>
        <a:graphic>
          <a:graphicData uri="http://schemas.openxmlformats.org/presentationml/2006/ole">
            <mc:AlternateContent xmlns:mc="http://schemas.openxmlformats.org/markup-compatibility/2006">
              <mc:Choice xmlns:v="urn:schemas-microsoft-com:vml" Requires="v">
                <p:oleObj spid="_x0000_s12336" r:id="rId4" imgW="1447800" imgH="469900" progId="Equation.DSMT4">
                  <p:embed/>
                </p:oleObj>
              </mc:Choice>
              <mc:Fallback>
                <p:oleObj r:id="rId4" imgW="1447800" imgH="469900" progId="Equation.DSMT4">
                  <p:embed/>
                  <p:pic>
                    <p:nvPicPr>
                      <p:cNvPr id="0" name="图片 3090"/>
                      <p:cNvPicPr/>
                      <p:nvPr/>
                    </p:nvPicPr>
                    <p:blipFill>
                      <a:blip r:embed="rId5"/>
                      <a:stretch>
                        <a:fillRect/>
                      </a:stretch>
                    </p:blipFill>
                    <p:spPr>
                      <a:xfrm>
                        <a:off x="1344613" y="2624002"/>
                        <a:ext cx="2634010" cy="573020"/>
                      </a:xfrm>
                      <a:prstGeom prst="rect">
                        <a:avLst/>
                      </a:prstGeom>
                      <a:noFill/>
                      <a:ln w="38100">
                        <a:noFill/>
                        <a:miter/>
                      </a:ln>
                    </p:spPr>
                  </p:pic>
                </p:oleObj>
              </mc:Fallback>
            </mc:AlternateContent>
          </a:graphicData>
        </a:graphic>
      </p:graphicFrame>
      <p:graphicFrame>
        <p:nvGraphicFramePr>
          <p:cNvPr id="11" name="表格 10"/>
          <p:cNvGraphicFramePr>
            <a:graphicFrameLocks noGrp="1"/>
          </p:cNvGraphicFramePr>
          <p:nvPr/>
        </p:nvGraphicFramePr>
        <p:xfrm>
          <a:off x="3781425" y="3668713"/>
          <a:ext cx="1349375" cy="1177925"/>
        </p:xfrm>
        <a:graphic>
          <a:graphicData uri="http://schemas.openxmlformats.org/drawingml/2006/table">
            <a:tbl>
              <a:tblPr>
                <a:tableStyleId>{5C22544A-7EE6-4342-B048-85BDC9FD1C3A}</a:tableStyleId>
              </a:tblPr>
              <a:tblGrid>
                <a:gridCol w="1349375"/>
              </a:tblGrid>
              <a:tr h="286934">
                <a:tc>
                  <a:txBody>
                    <a:bodyPr/>
                    <a:lstStyle/>
                    <a:p>
                      <a:pPr marL="73025" algn="ctr">
                        <a:lnSpc>
                          <a:spcPts val="1550"/>
                        </a:lnSpc>
                        <a:spcAft>
                          <a:spcPts val="0"/>
                        </a:spcAft>
                      </a:pPr>
                      <a:r>
                        <a:rPr lang="zh-CN" sz="1200" dirty="0">
                          <a:effectLst/>
                          <a:latin typeface="宋体" panose="02010600030101010101" pitchFamily="2" charset="-122"/>
                          <a:ea typeface="宋体" panose="02010600030101010101" pitchFamily="2" charset="-122"/>
                        </a:rPr>
                        <a:t>运行速度（</a:t>
                      </a:r>
                      <a:r>
                        <a:rPr lang="en-US" sz="1200" dirty="0">
                          <a:effectLst/>
                          <a:latin typeface="宋体" panose="02010600030101010101" pitchFamily="2" charset="-122"/>
                          <a:ea typeface="宋体" panose="02010600030101010101" pitchFamily="2" charset="-122"/>
                        </a:rPr>
                        <a:t>fps</a:t>
                      </a:r>
                      <a:r>
                        <a:rPr lang="zh-CN" sz="1200" dirty="0">
                          <a:effectLst/>
                          <a:latin typeface="宋体" panose="02010600030101010101" pitchFamily="2" charset="-122"/>
                          <a:ea typeface="宋体" panose="02010600030101010101" pitchFamily="2" charset="-122"/>
                        </a:rPr>
                        <a:t>）</a:t>
                      </a:r>
                      <a:endParaRPr lang="zh-CN" sz="1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r>
              <a:tr h="274542">
                <a:tc>
                  <a:txBody>
                    <a:bodyPr/>
                    <a:lstStyle/>
                    <a:p>
                      <a:pPr algn="ctr">
                        <a:lnSpc>
                          <a:spcPct val="150000"/>
                        </a:lnSpc>
                        <a:spcAft>
                          <a:spcPts val="0"/>
                        </a:spcAft>
                      </a:pPr>
                      <a:r>
                        <a:rPr lang="en-US" sz="1200" dirty="0">
                          <a:effectLst/>
                          <a:latin typeface="宋体" panose="02010600030101010101" pitchFamily="2" charset="-122"/>
                          <a:ea typeface="宋体" panose="02010600030101010101" pitchFamily="2" charset="-122"/>
                        </a:rPr>
                        <a:t>0.02</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r>
              <a:tr h="280262">
                <a:tc>
                  <a:txBody>
                    <a:bodyPr/>
                    <a:lstStyle/>
                    <a:p>
                      <a:pPr algn="ctr">
                        <a:lnSpc>
                          <a:spcPct val="150000"/>
                        </a:lnSpc>
                        <a:spcAft>
                          <a:spcPts val="0"/>
                        </a:spcAft>
                      </a:pPr>
                      <a:r>
                        <a:rPr lang="en-US" sz="1200" dirty="0">
                          <a:effectLst/>
                          <a:latin typeface="宋体" panose="02010600030101010101" pitchFamily="2" charset="-122"/>
                          <a:ea typeface="宋体" panose="02010600030101010101" pitchFamily="2" charset="-122"/>
                        </a:rPr>
                        <a:t>7.10</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r>
              <a:tr h="336187">
                <a:tc>
                  <a:txBody>
                    <a:bodyPr/>
                    <a:lstStyle/>
                    <a:p>
                      <a:pPr algn="ctr">
                        <a:lnSpc>
                          <a:spcPct val="150000"/>
                        </a:lnSpc>
                        <a:spcAft>
                          <a:spcPts val="0"/>
                        </a:spcAft>
                      </a:pPr>
                      <a:r>
                        <a:rPr lang="en-US" sz="1200" dirty="0">
                          <a:effectLst/>
                          <a:latin typeface="宋体" panose="02010600030101010101" pitchFamily="2" charset="-122"/>
                          <a:ea typeface="宋体" panose="02010600030101010101" pitchFamily="2" charset="-122"/>
                        </a:rPr>
                        <a:t>0.16</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r>
            </a:tbl>
          </a:graphicData>
        </a:graphic>
      </p:graphicFrame>
      <p:sp>
        <p:nvSpPr>
          <p:cNvPr id="56361" name="矩形 12"/>
          <p:cNvSpPr/>
          <p:nvPr/>
        </p:nvSpPr>
        <p:spPr>
          <a:xfrm>
            <a:off x="5432425" y="2609850"/>
            <a:ext cx="3198813" cy="23542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266700" algn="just">
              <a:lnSpc>
                <a:spcPct val="150000"/>
              </a:lnSpc>
              <a:spcBef>
                <a:spcPct val="0"/>
              </a:spcBef>
              <a:buNone/>
            </a:pPr>
            <a:r>
              <a:rPr lang="zh-CN" altLang="zh-CN" dirty="0">
                <a:latin typeface="Times New Roman" panose="02020603050405020304" pitchFamily="18" charset="0"/>
                <a:ea typeface="宋体" panose="02010600030101010101" pitchFamily="2" charset="-122"/>
              </a:rPr>
              <a:t>基于深度学习的抓取检测方法中的生成候选抓取区域的过程占据了大部分时间，抓取检测方法平均处理一张图片需要</a:t>
            </a:r>
            <a:r>
              <a:rPr lang="en-US" altLang="zh-CN" dirty="0">
                <a:latin typeface="Times New Roman" panose="02020603050405020304" pitchFamily="18" charset="0"/>
                <a:ea typeface="宋体" panose="02010600030101010101" pitchFamily="2" charset="-122"/>
              </a:rPr>
              <a:t>6.2</a:t>
            </a:r>
            <a:r>
              <a:rPr lang="zh-CN" altLang="zh-CN" dirty="0">
                <a:latin typeface="Times New Roman" panose="02020603050405020304" pitchFamily="18" charset="0"/>
                <a:ea typeface="宋体" panose="02010600030101010101" pitchFamily="2" charset="-122"/>
              </a:rPr>
              <a:t>秒，而生成候选抓取区域的过程便占据了</a:t>
            </a:r>
            <a:r>
              <a:rPr lang="en-US" altLang="zh-CN" dirty="0">
                <a:latin typeface="Times New Roman" panose="02020603050405020304" pitchFamily="18" charset="0"/>
                <a:ea typeface="宋体" panose="02010600030101010101" pitchFamily="2" charset="-122"/>
              </a:rPr>
              <a:t>5.4</a:t>
            </a:r>
            <a:r>
              <a:rPr lang="zh-CN" altLang="zh-CN" dirty="0">
                <a:latin typeface="Times New Roman" panose="02020603050405020304" pitchFamily="18" charset="0"/>
                <a:ea typeface="宋体" panose="02010600030101010101" pitchFamily="2" charset="-122"/>
              </a:rPr>
              <a:t>秒。与</a:t>
            </a:r>
            <a:r>
              <a:rPr lang="en-US" altLang="zh-CN" dirty="0">
                <a:latin typeface="Times New Roman" panose="02020603050405020304" pitchFamily="18" charset="0"/>
                <a:ea typeface="宋体" panose="02010600030101010101" pitchFamily="2" charset="-122"/>
              </a:rPr>
              <a:t>Wang</a:t>
            </a:r>
            <a:r>
              <a:rPr lang="zh-CN" altLang="zh-CN" dirty="0">
                <a:latin typeface="Times New Roman" panose="02020603050405020304" pitchFamily="18" charset="0"/>
                <a:ea typeface="宋体" panose="02010600030101010101" pitchFamily="2" charset="-122"/>
              </a:rPr>
              <a:t>等人的方法对比，本文的方法在抓取检测准确率较优，但是运行速度较慢。</a:t>
            </a:r>
          </a:p>
        </p:txBody>
      </p:sp>
      <p:cxnSp>
        <p:nvCxnSpPr>
          <p:cNvPr id="17" name="直接连接符 16"/>
          <p:cNvCxnSpPr/>
          <p:nvPr/>
        </p:nvCxnSpPr>
        <p:spPr>
          <a:xfrm>
            <a:off x="5339334" y="2741680"/>
            <a:ext cx="4191" cy="2003358"/>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764" y="267494"/>
            <a:ext cx="7365683" cy="507831"/>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四</a:t>
            </a:r>
            <a:r>
              <a:rPr lang="zh-CN" altLang="en-US" sz="2700" b="1" dirty="0">
                <a:solidFill>
                  <a:schemeClr val="accent4"/>
                </a:solidFill>
                <a:latin typeface="+mj-ea"/>
              </a:rPr>
              <a:t>、基于深度学习的工业机械手抓取检测</a:t>
            </a:r>
            <a:r>
              <a:rPr lang="zh-CN" altLang="en-US" sz="2700" b="1" dirty="0" smtClean="0">
                <a:solidFill>
                  <a:schemeClr val="accent4"/>
                </a:solidFill>
                <a:latin typeface="+mj-ea"/>
              </a:rPr>
              <a:t>方法</a:t>
            </a:r>
            <a:endParaRPr lang="zh-CN" altLang="en-US" sz="2700" b="1" dirty="0">
              <a:solidFill>
                <a:schemeClr val="accent4"/>
              </a:solidFill>
              <a:latin typeface="+mj-ea"/>
            </a:endParaRPr>
          </a:p>
        </p:txBody>
      </p:sp>
    </p:spTree>
  </p:cSld>
  <p:clrMapOvr>
    <a:masterClrMapping/>
  </p:clrMapOvr>
  <p:transition spd="med" advTm="339">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组合 26"/>
          <p:cNvGrpSpPr>
            <a:grpSpLocks/>
          </p:cNvGrpSpPr>
          <p:nvPr/>
        </p:nvGrpSpPr>
        <p:grpSpPr bwMode="auto">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8383" name="图片 2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5836" y="143435"/>
              <a:ext cx="1007551" cy="100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66" name="矩形 1765"/>
          <p:cNvSpPr/>
          <p:nvPr/>
        </p:nvSpPr>
        <p:spPr>
          <a:xfrm>
            <a:off x="2605088" y="1046163"/>
            <a:ext cx="6538912" cy="363537"/>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eaLnBrk="1" fontAlgn="auto" hangingPunct="1">
              <a:spcBef>
                <a:spcPts val="0"/>
              </a:spcBef>
              <a:spcAft>
                <a:spcPts val="0"/>
              </a:spcAft>
              <a:defRPr/>
            </a:pPr>
            <a:endParaRPr lang="zh-CN" altLang="en-US" sz="1350"/>
          </a:p>
        </p:txBody>
      </p:sp>
      <p:sp>
        <p:nvSpPr>
          <p:cNvPr id="1767" name="圆角矩形 1766"/>
          <p:cNvSpPr/>
          <p:nvPr/>
        </p:nvSpPr>
        <p:spPr>
          <a:xfrm rot="10800000" flipV="1">
            <a:off x="-4763"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eaLnBrk="1" fontAlgn="auto" hangingPunct="1">
              <a:spcBef>
                <a:spcPts val="0"/>
              </a:spcBef>
              <a:spcAft>
                <a:spcPts val="0"/>
              </a:spcAft>
              <a:defRPr/>
            </a:pPr>
            <a:endParaRPr lang="zh-CN" altLang="en-US" sz="2700" dirty="0"/>
          </a:p>
        </p:txBody>
      </p:sp>
      <p:sp>
        <p:nvSpPr>
          <p:cNvPr id="58373" name="矩形 1"/>
          <p:cNvSpPr>
            <a:spLocks noChangeArrowheads="1"/>
          </p:cNvSpPr>
          <p:nvPr/>
        </p:nvSpPr>
        <p:spPr bwMode="auto">
          <a:xfrm>
            <a:off x="447675" y="900113"/>
            <a:ext cx="20685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1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nSpc>
                <a:spcPct val="90000"/>
              </a:lnSpc>
              <a:spcBef>
                <a:spcPts val="500"/>
              </a:spcBef>
              <a:buFont typeface="Arial" panose="020B0604020202020204" pitchFamily="34" charset="0"/>
              <a:buChar char="•"/>
              <a:defRPr sz="11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nSpc>
                <a:spcPct val="90000"/>
              </a:lnSpc>
              <a:spcBef>
                <a:spcPts val="500"/>
              </a:spcBef>
              <a:buFont typeface="Arial" panose="020B0604020202020204" pitchFamily="34" charset="0"/>
              <a:buChar char="•"/>
              <a:defRPr sz="10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nSpc>
                <a:spcPct val="90000"/>
              </a:lnSpc>
              <a:spcBef>
                <a:spcPts val="500"/>
              </a:spcBef>
              <a:buFont typeface="Arial" panose="020B0604020202020204" pitchFamily="34" charset="0"/>
              <a:buChar char="•"/>
              <a:defRPr sz="10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000">
                <a:solidFill>
                  <a:schemeClr val="tx1"/>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000">
                <a:solidFill>
                  <a:schemeClr val="tx1"/>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000">
                <a:solidFill>
                  <a:schemeClr val="tx1"/>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000">
                <a:solidFill>
                  <a:schemeClr val="tx1"/>
                </a:solidFill>
                <a:latin typeface="Arial" panose="020B0604020202020204" pitchFamily="34" charset="0"/>
                <a:ea typeface="微软雅黑" panose="020B0503020204020204" pitchFamily="34" charset="-122"/>
                <a:cs typeface="Arial" panose="020B0604020202020204" pitchFamily="34" charset="0"/>
              </a:defRPr>
            </a:lvl9pPr>
          </a:lstStyle>
          <a:p>
            <a:pPr eaLnBrk="1" hangingPunct="1">
              <a:lnSpc>
                <a:spcPct val="150000"/>
              </a:lnSpc>
              <a:spcBef>
                <a:spcPct val="0"/>
              </a:spcBef>
              <a:buFontTx/>
              <a:buNone/>
            </a:pPr>
            <a:r>
              <a:rPr lang="zh-CN" altLang="en-US" sz="2100">
                <a:solidFill>
                  <a:schemeClr val="accent1"/>
                </a:solidFill>
                <a:latin typeface="方正清刻本悦宋简体"/>
                <a:ea typeface="方正清刻本悦宋简体"/>
                <a:cs typeface="方正清刻本悦宋简体"/>
              </a:rPr>
              <a:t>实验结果与对比</a:t>
            </a:r>
          </a:p>
        </p:txBody>
      </p:sp>
      <p:sp>
        <p:nvSpPr>
          <p:cNvPr id="5837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1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nSpc>
                <a:spcPct val="90000"/>
              </a:lnSpc>
              <a:spcBef>
                <a:spcPts val="500"/>
              </a:spcBef>
              <a:buFont typeface="Arial" panose="020B0604020202020204" pitchFamily="34" charset="0"/>
              <a:buChar char="•"/>
              <a:defRPr sz="11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nSpc>
                <a:spcPct val="90000"/>
              </a:lnSpc>
              <a:spcBef>
                <a:spcPts val="500"/>
              </a:spcBef>
              <a:buFont typeface="Arial" panose="020B0604020202020204" pitchFamily="34" charset="0"/>
              <a:buChar char="•"/>
              <a:defRPr sz="10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nSpc>
                <a:spcPct val="90000"/>
              </a:lnSpc>
              <a:spcBef>
                <a:spcPts val="500"/>
              </a:spcBef>
              <a:buFont typeface="Arial" panose="020B0604020202020204" pitchFamily="34" charset="0"/>
              <a:buChar char="•"/>
              <a:defRPr sz="10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000">
                <a:solidFill>
                  <a:schemeClr val="tx1"/>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000">
                <a:solidFill>
                  <a:schemeClr val="tx1"/>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000">
                <a:solidFill>
                  <a:schemeClr val="tx1"/>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000">
                <a:solidFill>
                  <a:schemeClr val="tx1"/>
                </a:solidFill>
                <a:latin typeface="Arial" panose="020B0604020202020204" pitchFamily="34" charset="0"/>
                <a:ea typeface="微软雅黑" panose="020B0503020204020204" pitchFamily="34" charset="-122"/>
                <a:cs typeface="Arial" panose="020B0604020202020204" pitchFamily="34" charset="0"/>
              </a:defRPr>
            </a:lvl9pPr>
          </a:lstStyle>
          <a:p>
            <a:pPr>
              <a:lnSpc>
                <a:spcPct val="100000"/>
              </a:lnSpc>
              <a:spcBef>
                <a:spcPct val="0"/>
              </a:spcBef>
              <a:buFontTx/>
              <a:buNone/>
            </a:pPr>
            <a:endParaRPr lang="zh-CN" altLang="en-US" sz="1800"/>
          </a:p>
        </p:txBody>
      </p:sp>
      <p:sp>
        <p:nvSpPr>
          <p:cNvPr id="58375" name="Rectangle 6"/>
          <p:cNvSpPr>
            <a:spLocks noChangeArrowheads="1"/>
          </p:cNvSpPr>
          <p:nvPr/>
        </p:nvSpPr>
        <p:spPr bwMode="auto">
          <a:xfrm>
            <a:off x="1344613" y="3544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1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nSpc>
                <a:spcPct val="90000"/>
              </a:lnSpc>
              <a:spcBef>
                <a:spcPts val="500"/>
              </a:spcBef>
              <a:buFont typeface="Arial" panose="020B0604020202020204" pitchFamily="34" charset="0"/>
              <a:buChar char="•"/>
              <a:defRPr sz="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nSpc>
                <a:spcPct val="90000"/>
              </a:lnSpc>
              <a:spcBef>
                <a:spcPts val="500"/>
              </a:spcBef>
              <a:buFont typeface="Arial" panose="020B0604020202020204" pitchFamily="34" charset="0"/>
              <a:buChar char="•"/>
              <a:defRPr sz="11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nSpc>
                <a:spcPct val="90000"/>
              </a:lnSpc>
              <a:spcBef>
                <a:spcPts val="500"/>
              </a:spcBef>
              <a:buFont typeface="Arial" panose="020B0604020202020204" pitchFamily="34" charset="0"/>
              <a:buChar char="•"/>
              <a:defRPr sz="10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nSpc>
                <a:spcPct val="90000"/>
              </a:lnSpc>
              <a:spcBef>
                <a:spcPts val="500"/>
              </a:spcBef>
              <a:buFont typeface="Arial" panose="020B0604020202020204" pitchFamily="34" charset="0"/>
              <a:buChar char="•"/>
              <a:defRPr sz="10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000">
                <a:solidFill>
                  <a:schemeClr val="tx1"/>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000">
                <a:solidFill>
                  <a:schemeClr val="tx1"/>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000">
                <a:solidFill>
                  <a:schemeClr val="tx1"/>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000">
                <a:solidFill>
                  <a:schemeClr val="tx1"/>
                </a:solidFill>
                <a:latin typeface="Arial" panose="020B0604020202020204" pitchFamily="34" charset="0"/>
                <a:ea typeface="微软雅黑" panose="020B0503020204020204" pitchFamily="34" charset="-122"/>
                <a:cs typeface="Arial" panose="020B0604020202020204" pitchFamily="34" charset="0"/>
              </a:defRPr>
            </a:lvl9pPr>
          </a:lstStyle>
          <a:p>
            <a:pPr>
              <a:lnSpc>
                <a:spcPct val="100000"/>
              </a:lnSpc>
              <a:spcBef>
                <a:spcPct val="0"/>
              </a:spcBef>
              <a:buFontTx/>
              <a:buNone/>
            </a:pPr>
            <a:endParaRPr lang="zh-CN" altLang="en-US" sz="1800"/>
          </a:p>
        </p:txBody>
      </p:sp>
      <p:pic>
        <p:nvPicPr>
          <p:cNvPr id="58376"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5540" y="4873369"/>
            <a:ext cx="1439094" cy="143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7" name="图片 2"/>
          <p:cNvPicPr>
            <a:picLocks noChangeAspect="1"/>
          </p:cNvPicPr>
          <p:nvPr/>
        </p:nvPicPr>
        <p:blipFill rotWithShape="1">
          <a:blip r:embed="rId4" cstate="print">
            <a:extLst>
              <a:ext uri="{28A0092B-C50C-407E-A947-70E740481C1C}">
                <a14:useLocalDpi xmlns:a14="http://schemas.microsoft.com/office/drawing/2010/main" val="0"/>
              </a:ext>
            </a:extLst>
          </a:blip>
          <a:srcRect l="22554" t="12527" r="19927" b="11099"/>
          <a:stretch/>
        </p:blipFill>
        <p:spPr bwMode="auto">
          <a:xfrm>
            <a:off x="5760857" y="3251126"/>
            <a:ext cx="1473087" cy="14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8"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85540" y="3251126"/>
            <a:ext cx="1406175" cy="140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9" name="图片 5"/>
          <p:cNvPicPr>
            <a:picLocks noChangeAspect="1"/>
          </p:cNvPicPr>
          <p:nvPr/>
        </p:nvPicPr>
        <p:blipFill rotWithShape="1">
          <a:blip r:embed="rId6" cstate="print">
            <a:extLst>
              <a:ext uri="{28A0092B-C50C-407E-A947-70E740481C1C}">
                <a14:useLocalDpi xmlns:a14="http://schemas.microsoft.com/office/drawing/2010/main" val="0"/>
              </a:ext>
            </a:extLst>
          </a:blip>
          <a:srcRect l="22692" t="12429" r="19833" b="11235"/>
          <a:stretch/>
        </p:blipFill>
        <p:spPr bwMode="auto">
          <a:xfrm>
            <a:off x="5793776" y="4873369"/>
            <a:ext cx="1473087" cy="143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0" name="图片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885540" y="1514389"/>
            <a:ext cx="1439095" cy="1439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1" name="图片 7"/>
          <p:cNvPicPr>
            <a:picLocks noChangeAspect="1"/>
          </p:cNvPicPr>
          <p:nvPr/>
        </p:nvPicPr>
        <p:blipFill rotWithShape="1">
          <a:blip r:embed="rId8" cstate="print">
            <a:extLst>
              <a:ext uri="{28A0092B-C50C-407E-A947-70E740481C1C}">
                <a14:useLocalDpi xmlns:a14="http://schemas.microsoft.com/office/drawing/2010/main" val="0"/>
              </a:ext>
            </a:extLst>
          </a:blip>
          <a:srcRect l="22843" t="13158" r="20001" b="12115"/>
          <a:stretch/>
        </p:blipFill>
        <p:spPr bwMode="auto">
          <a:xfrm>
            <a:off x="5771666" y="1514389"/>
            <a:ext cx="1463517" cy="1428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9" cstate="print">
            <a:extLst>
              <a:ext uri="{28A0092B-C50C-407E-A947-70E740481C1C}">
                <a14:useLocalDpi xmlns:a14="http://schemas.microsoft.com/office/drawing/2010/main" val="0"/>
              </a:ext>
            </a:extLst>
          </a:blip>
          <a:srcRect l="32637" t="12146" r="30413" b="11046"/>
          <a:stretch/>
        </p:blipFill>
        <p:spPr>
          <a:xfrm>
            <a:off x="3830858" y="4858689"/>
            <a:ext cx="1442296" cy="1453774"/>
          </a:xfrm>
          <a:prstGeom prst="rect">
            <a:avLst/>
          </a:prstGeom>
        </p:spPr>
      </p:pic>
      <p:pic>
        <p:nvPicPr>
          <p:cNvPr id="3" name="图片 2"/>
          <p:cNvPicPr>
            <a:picLocks noChangeAspect="1"/>
          </p:cNvPicPr>
          <p:nvPr/>
        </p:nvPicPr>
        <p:blipFill rotWithShape="1">
          <a:blip r:embed="rId10" cstate="print">
            <a:extLst>
              <a:ext uri="{28A0092B-C50C-407E-A947-70E740481C1C}">
                <a14:useLocalDpi xmlns:a14="http://schemas.microsoft.com/office/drawing/2010/main" val="0"/>
              </a:ext>
            </a:extLst>
          </a:blip>
          <a:srcRect l="22677" t="13029" r="20114" b="11309"/>
          <a:stretch/>
        </p:blipFill>
        <p:spPr>
          <a:xfrm>
            <a:off x="3814192" y="3251126"/>
            <a:ext cx="1458961" cy="1416421"/>
          </a:xfrm>
          <a:prstGeom prst="rect">
            <a:avLst/>
          </a:prstGeom>
        </p:spPr>
      </p:pic>
      <p:pic>
        <p:nvPicPr>
          <p:cNvPr id="4" name="图片 3"/>
          <p:cNvPicPr>
            <a:picLocks noChangeAspect="1"/>
          </p:cNvPicPr>
          <p:nvPr/>
        </p:nvPicPr>
        <p:blipFill rotWithShape="1">
          <a:blip r:embed="rId11" cstate="print">
            <a:extLst>
              <a:ext uri="{28A0092B-C50C-407E-A947-70E740481C1C}">
                <a14:useLocalDpi xmlns:a14="http://schemas.microsoft.com/office/drawing/2010/main" val="0"/>
              </a:ext>
            </a:extLst>
          </a:blip>
          <a:srcRect l="22609" t="12747" r="20196" b="11706"/>
          <a:stretch/>
        </p:blipFill>
        <p:spPr>
          <a:xfrm>
            <a:off x="3841436" y="1514389"/>
            <a:ext cx="1431717" cy="1428857"/>
          </a:xfrm>
          <a:prstGeom prst="rect">
            <a:avLst/>
          </a:prstGeom>
        </p:spPr>
      </p:pic>
      <p:cxnSp>
        <p:nvCxnSpPr>
          <p:cNvPr id="19" name="直接连接符 18"/>
          <p:cNvCxnSpPr/>
          <p:nvPr/>
        </p:nvCxnSpPr>
        <p:spPr>
          <a:xfrm flipV="1">
            <a:off x="760218" y="3052615"/>
            <a:ext cx="7695968" cy="7369"/>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60218" y="4734124"/>
            <a:ext cx="7695968" cy="2050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6" name="矩形 17"/>
          <p:cNvSpPr/>
          <p:nvPr/>
        </p:nvSpPr>
        <p:spPr>
          <a:xfrm>
            <a:off x="2386012" y="6428766"/>
            <a:ext cx="492443" cy="27699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200" dirty="0">
                <a:latin typeface="宋体" panose="02010600030101010101" pitchFamily="2" charset="-122"/>
                <a:ea typeface="宋体" panose="02010600030101010101" pitchFamily="2" charset="-122"/>
              </a:rPr>
              <a:t>图像</a:t>
            </a:r>
          </a:p>
        </p:txBody>
      </p:sp>
      <p:sp>
        <p:nvSpPr>
          <p:cNvPr id="27" name="矩形 17"/>
          <p:cNvSpPr/>
          <p:nvPr/>
        </p:nvSpPr>
        <p:spPr>
          <a:xfrm>
            <a:off x="5976321" y="6428765"/>
            <a:ext cx="1107996" cy="27699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200" dirty="0">
                <a:latin typeface="宋体" panose="02010600030101010101" pitchFamily="2" charset="-122"/>
                <a:ea typeface="宋体" panose="02010600030101010101" pitchFamily="2" charset="-122"/>
              </a:rPr>
              <a:t>最优</a:t>
            </a:r>
            <a:r>
              <a:rPr lang="zh-CN" altLang="en-US" sz="1200" dirty="0" smtClean="0">
                <a:latin typeface="宋体" panose="02010600030101010101" pitchFamily="2" charset="-122"/>
                <a:ea typeface="宋体" panose="02010600030101010101" pitchFamily="2" charset="-122"/>
              </a:rPr>
              <a:t>抓取区域</a:t>
            </a:r>
            <a:endParaRPr lang="zh-CN" altLang="en-US" sz="1200" dirty="0">
              <a:latin typeface="宋体" panose="02010600030101010101" pitchFamily="2" charset="-122"/>
              <a:ea typeface="宋体" panose="02010600030101010101" pitchFamily="2" charset="-122"/>
            </a:endParaRPr>
          </a:p>
        </p:txBody>
      </p:sp>
      <p:sp>
        <p:nvSpPr>
          <p:cNvPr id="29" name="矩形 17"/>
          <p:cNvSpPr/>
          <p:nvPr/>
        </p:nvSpPr>
        <p:spPr>
          <a:xfrm>
            <a:off x="3998008" y="6416526"/>
            <a:ext cx="1107996" cy="27699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200" dirty="0">
                <a:latin typeface="宋体" panose="02010600030101010101" pitchFamily="2" charset="-122"/>
                <a:ea typeface="宋体" panose="02010600030101010101" pitchFamily="2" charset="-122"/>
              </a:rPr>
              <a:t>候选</a:t>
            </a:r>
            <a:r>
              <a:rPr lang="zh-CN" altLang="en-US" sz="1200" dirty="0" smtClean="0">
                <a:latin typeface="宋体" panose="02010600030101010101" pitchFamily="2" charset="-122"/>
                <a:ea typeface="宋体" panose="02010600030101010101" pitchFamily="2" charset="-122"/>
              </a:rPr>
              <a:t>抓取区域</a:t>
            </a:r>
            <a:endParaRPr lang="zh-CN" altLang="en-US" sz="1200" dirty="0">
              <a:latin typeface="宋体" panose="02010600030101010101" pitchFamily="2" charset="-122"/>
              <a:ea typeface="宋体" panose="02010600030101010101" pitchFamily="2" charset="-122"/>
            </a:endParaRPr>
          </a:p>
        </p:txBody>
      </p:sp>
      <p:sp>
        <p:nvSpPr>
          <p:cNvPr id="24" name="文本框 23"/>
          <p:cNvSpPr txBox="1"/>
          <p:nvPr/>
        </p:nvSpPr>
        <p:spPr>
          <a:xfrm>
            <a:off x="-4764" y="267494"/>
            <a:ext cx="7365683" cy="507831"/>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四</a:t>
            </a:r>
            <a:r>
              <a:rPr lang="zh-CN" altLang="en-US" sz="2700" b="1" dirty="0">
                <a:solidFill>
                  <a:schemeClr val="accent4"/>
                </a:solidFill>
                <a:latin typeface="+mj-ea"/>
              </a:rPr>
              <a:t>、基于深度学习的工业机械手抓取检测</a:t>
            </a:r>
            <a:r>
              <a:rPr lang="zh-CN" altLang="en-US" sz="2700" b="1" dirty="0" smtClean="0">
                <a:solidFill>
                  <a:schemeClr val="accent4"/>
                </a:solidFill>
                <a:latin typeface="+mj-ea"/>
              </a:rPr>
              <a:t>方法</a:t>
            </a:r>
            <a:endParaRPr lang="zh-CN" altLang="en-US" sz="2700" b="1" dirty="0">
              <a:solidFill>
                <a:schemeClr val="accent4"/>
              </a:solidFill>
              <a:latin typeface="+mj-ea"/>
            </a:endParaRPr>
          </a:p>
        </p:txBody>
      </p:sp>
    </p:spTree>
    <p:extLst>
      <p:ext uri="{BB962C8B-B14F-4D97-AF65-F5344CB8AC3E}">
        <p14:creationId xmlns:p14="http://schemas.microsoft.com/office/powerpoint/2010/main" val="2208836250"/>
      </p:ext>
    </p:extLst>
  </p:cSld>
  <p:clrMapOvr>
    <a:masterClrMapping/>
  </p:clrMapOvr>
  <p:transition spd="med" advTm="14713">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4"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59408" name="图片 28"/>
            <p:cNvPicPr>
              <a:picLocks noChangeAspect="1"/>
            </p:cNvPicPr>
            <p:nvPr/>
          </p:nvPicPr>
          <p:blipFill>
            <a:blip r:embed="rId3">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4130675" y="1046163"/>
            <a:ext cx="5013325"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59397" name="矩形 1"/>
          <p:cNvSpPr/>
          <p:nvPr/>
        </p:nvSpPr>
        <p:spPr>
          <a:xfrm>
            <a:off x="447675" y="900113"/>
            <a:ext cx="3686175" cy="5778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仿真工业机械手抓取系统设计</a:t>
            </a:r>
          </a:p>
        </p:txBody>
      </p:sp>
      <p:sp>
        <p:nvSpPr>
          <p:cNvPr id="59398" name="Rectangle 2"/>
          <p:cNvSpPr/>
          <p:nvPr/>
        </p:nvSpPr>
        <p:spPr>
          <a:xfrm>
            <a:off x="0" y="0"/>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sp>
        <p:nvSpPr>
          <p:cNvPr id="59399" name="Rectangle 6"/>
          <p:cNvSpPr/>
          <p:nvPr/>
        </p:nvSpPr>
        <p:spPr>
          <a:xfrm>
            <a:off x="1344613" y="3544888"/>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sp>
        <p:nvSpPr>
          <p:cNvPr id="59400" name="矩形 2"/>
          <p:cNvSpPr/>
          <p:nvPr/>
        </p:nvSpPr>
        <p:spPr>
          <a:xfrm>
            <a:off x="76200" y="4152900"/>
            <a:ext cx="4054475" cy="120015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266700" algn="just">
              <a:lnSpc>
                <a:spcPct val="150000"/>
              </a:lnSpc>
              <a:spcBef>
                <a:spcPct val="0"/>
              </a:spcBef>
              <a:buNone/>
            </a:pPr>
            <a:r>
              <a:rPr lang="en-US" altLang="zh-CN" sz="1200" dirty="0"/>
              <a:t>URDF</a:t>
            </a:r>
            <a:r>
              <a:rPr lang="zh-CN" altLang="en-US" sz="1200" dirty="0"/>
              <a:t>：机器人模型描述</a:t>
            </a:r>
            <a:endParaRPr lang="en-US" altLang="zh-CN" sz="1200" dirty="0"/>
          </a:p>
          <a:p>
            <a:pPr marL="0" lvl="0" indent="266700" algn="just">
              <a:lnSpc>
                <a:spcPct val="150000"/>
              </a:lnSpc>
              <a:spcBef>
                <a:spcPct val="0"/>
              </a:spcBef>
              <a:buNone/>
            </a:pPr>
            <a:r>
              <a:rPr lang="en-US" altLang="zh-CN" sz="1200" dirty="0"/>
              <a:t>Rviz</a:t>
            </a:r>
            <a:r>
              <a:rPr lang="zh-CN" altLang="en-US" sz="1200" dirty="0"/>
              <a:t>：三维可视化软件</a:t>
            </a:r>
            <a:endParaRPr lang="en-US" altLang="zh-CN" sz="1200" dirty="0"/>
          </a:p>
          <a:p>
            <a:pPr marL="0" lvl="0" indent="266700" algn="just">
              <a:lnSpc>
                <a:spcPct val="150000"/>
              </a:lnSpc>
              <a:spcBef>
                <a:spcPct val="0"/>
              </a:spcBef>
              <a:buNone/>
            </a:pPr>
            <a:r>
              <a:rPr lang="en-US" altLang="zh-CN" sz="1200" dirty="0"/>
              <a:t>Gazebo</a:t>
            </a:r>
            <a:r>
              <a:rPr lang="zh-CN" altLang="en-US" sz="1200" dirty="0"/>
              <a:t>：物理仿真软件</a:t>
            </a:r>
            <a:endParaRPr lang="en-US" altLang="zh-CN" sz="1200" dirty="0"/>
          </a:p>
          <a:p>
            <a:pPr marL="0" lvl="0" indent="266700" algn="just">
              <a:lnSpc>
                <a:spcPct val="150000"/>
              </a:lnSpc>
              <a:spcBef>
                <a:spcPct val="0"/>
              </a:spcBef>
              <a:buNone/>
            </a:pPr>
            <a:r>
              <a:rPr lang="en-US" altLang="zh-CN" sz="1200" dirty="0"/>
              <a:t>MoveIt</a:t>
            </a:r>
            <a:r>
              <a:rPr lang="zh-CN" altLang="en-US" sz="1200" dirty="0"/>
              <a:t>！：</a:t>
            </a:r>
            <a:r>
              <a:rPr lang="zh-CN" altLang="zh-CN" sz="1200" dirty="0"/>
              <a:t>运动学算法有关的程序包和工具的集合</a:t>
            </a:r>
            <a:endParaRPr lang="zh-CN" altLang="en-US" sz="1200" dirty="0"/>
          </a:p>
        </p:txBody>
      </p:sp>
      <p:sp>
        <p:nvSpPr>
          <p:cNvPr id="14" name="圆角矩形 13"/>
          <p:cNvSpPr/>
          <p:nvPr/>
        </p:nvSpPr>
        <p:spPr>
          <a:xfrm rot="10800000" flipV="1">
            <a:off x="358775" y="1820863"/>
            <a:ext cx="1949450"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rPr>
              <a:t>ROS</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9402" name="矩形 3"/>
          <p:cNvSpPr/>
          <p:nvPr/>
        </p:nvSpPr>
        <p:spPr>
          <a:xfrm>
            <a:off x="358775" y="2454275"/>
            <a:ext cx="6637338" cy="1384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266700">
              <a:lnSpc>
                <a:spcPct val="150000"/>
              </a:lnSpc>
              <a:spcBef>
                <a:spcPct val="0"/>
              </a:spcBef>
              <a:buNone/>
            </a:pPr>
            <a:r>
              <a:rPr lang="en-US" altLang="zh-CN" dirty="0" smtClean="0">
                <a:latin typeface="Times New Roman" panose="02020603050405020304" pitchFamily="18" charset="0"/>
                <a:ea typeface="宋体" panose="02010600030101010101" pitchFamily="2" charset="-122"/>
              </a:rPr>
              <a:t>ROS</a:t>
            </a:r>
            <a:r>
              <a:rPr lang="zh-CN" altLang="zh-CN" dirty="0">
                <a:latin typeface="Times New Roman" panose="02020603050405020304" pitchFamily="18" charset="0"/>
                <a:ea typeface="宋体" panose="02010600030101010101" pitchFamily="2" charset="-122"/>
              </a:rPr>
              <a:t>中</a:t>
            </a:r>
            <a:r>
              <a:rPr lang="zh-CN" altLang="zh-CN" dirty="0" smtClean="0">
                <a:latin typeface="Times New Roman" panose="02020603050405020304" pitchFamily="18" charset="0"/>
                <a:ea typeface="宋体" panose="02010600030101010101" pitchFamily="2" charset="-122"/>
              </a:rPr>
              <a:t>，特定</a:t>
            </a:r>
            <a:r>
              <a:rPr lang="zh-CN" altLang="zh-CN" dirty="0">
                <a:latin typeface="Times New Roman" panose="02020603050405020304" pitchFamily="18" charset="0"/>
                <a:ea typeface="宋体" panose="02010600030101010101" pitchFamily="2" charset="-122"/>
              </a:rPr>
              <a:t>功能被封装为程序包</a:t>
            </a:r>
            <a:r>
              <a:rPr lang="zh-CN" altLang="zh-CN" dirty="0" smtClean="0">
                <a:latin typeface="Times New Roman" panose="02020603050405020304" pitchFamily="18" charset="0"/>
                <a:ea typeface="宋体" panose="02010600030101010101" pitchFamily="2" charset="-122"/>
              </a:rPr>
              <a:t>，运行</a:t>
            </a:r>
            <a:r>
              <a:rPr lang="zh-CN" altLang="zh-CN" dirty="0">
                <a:latin typeface="Times New Roman" panose="02020603050405020304" pitchFamily="18" charset="0"/>
                <a:ea typeface="宋体" panose="02010600030101010101" pitchFamily="2" charset="-122"/>
              </a:rPr>
              <a:t>时以节点的形式呈现，</a:t>
            </a:r>
            <a:r>
              <a:rPr lang="en-US" altLang="zh-CN" dirty="0" smtClean="0">
                <a:latin typeface="Times New Roman" panose="02020603050405020304" pitchFamily="18" charset="0"/>
                <a:ea typeface="宋体" panose="02010600030101010101" pitchFamily="2" charset="-122"/>
              </a:rPr>
              <a:t>ROS</a:t>
            </a:r>
            <a:r>
              <a:rPr lang="zh-CN" altLang="en-US" dirty="0">
                <a:latin typeface="Times New Roman" panose="02020603050405020304" pitchFamily="18" charset="0"/>
                <a:ea typeface="宋体" panose="02010600030101010101" pitchFamily="2" charset="-122"/>
              </a:rPr>
              <a:t>以</a:t>
            </a:r>
            <a:r>
              <a:rPr lang="en-US" altLang="zh-CN" dirty="0" smtClean="0">
                <a:latin typeface="Times New Roman" panose="02020603050405020304" pitchFamily="18" charset="0"/>
                <a:ea typeface="宋体" panose="02010600030101010101" pitchFamily="2" charset="-122"/>
              </a:rPr>
              <a:t>XML-RPC</a:t>
            </a:r>
            <a:r>
              <a:rPr lang="zh-CN" altLang="zh-CN" dirty="0">
                <a:latin typeface="Times New Roman" panose="02020603050405020304" pitchFamily="18" charset="0"/>
                <a:ea typeface="宋体" panose="02010600030101010101" pitchFamily="2" charset="-122"/>
              </a:rPr>
              <a:t>的方式在节点间传递消息，不同功能通过交换必要的消息进行</a:t>
            </a:r>
            <a:r>
              <a:rPr lang="zh-CN" altLang="zh-CN" dirty="0" smtClean="0">
                <a:latin typeface="Times New Roman" panose="02020603050405020304" pitchFamily="18" charset="0"/>
                <a:ea typeface="宋体" panose="02010600030101010101" pitchFamily="2" charset="-122"/>
              </a:rPr>
              <a:t>工作</a:t>
            </a:r>
            <a:r>
              <a:rPr lang="zh-CN" altLang="en-US" dirty="0" smtClean="0">
                <a:latin typeface="Times New Roman" panose="02020603050405020304" pitchFamily="18" charset="0"/>
                <a:ea typeface="宋体" panose="02010600030101010101" pitchFamily="2" charset="-122"/>
              </a:rPr>
              <a:t>。</a:t>
            </a:r>
            <a:endParaRPr lang="en-US" altLang="zh-CN" dirty="0" smtClean="0">
              <a:latin typeface="Times New Roman" panose="02020603050405020304" pitchFamily="18" charset="0"/>
              <a:ea typeface="宋体" panose="02010600030101010101" pitchFamily="2" charset="-122"/>
            </a:endParaRPr>
          </a:p>
          <a:p>
            <a:pPr marL="0" lvl="0" indent="266700">
              <a:lnSpc>
                <a:spcPct val="150000"/>
              </a:lnSpc>
              <a:spcBef>
                <a:spcPct val="0"/>
              </a:spcBef>
              <a:buNone/>
            </a:pPr>
            <a:r>
              <a:rPr lang="zh-CN" altLang="zh-CN" dirty="0" smtClean="0">
                <a:latin typeface="Times New Roman" panose="02020603050405020304" pitchFamily="18" charset="0"/>
                <a:ea typeface="宋体" panose="02010600030101010101" pitchFamily="2" charset="-122"/>
              </a:rPr>
              <a:t>降低</a:t>
            </a:r>
            <a:r>
              <a:rPr lang="zh-CN" altLang="zh-CN" dirty="0">
                <a:latin typeface="Times New Roman" panose="02020603050405020304" pitchFamily="18" charset="0"/>
                <a:ea typeface="宋体" panose="02010600030101010101" pitchFamily="2" charset="-122"/>
              </a:rPr>
              <a:t>机器人系统代码的耦合性，提高了机器人系统可维护性和容错能力，简化了机器人应用的开发。</a:t>
            </a:r>
          </a:p>
        </p:txBody>
      </p:sp>
      <p:pic>
        <p:nvPicPr>
          <p:cNvPr id="59403" name="图片 5"/>
          <p:cNvPicPr>
            <a:picLocks noChangeAspect="1"/>
          </p:cNvPicPr>
          <p:nvPr/>
        </p:nvPicPr>
        <p:blipFill>
          <a:blip r:embed="rId4"/>
          <a:stretch>
            <a:fillRect/>
          </a:stretch>
        </p:blipFill>
        <p:spPr>
          <a:xfrm>
            <a:off x="4572000" y="3970338"/>
            <a:ext cx="2505075" cy="666750"/>
          </a:xfrm>
          <a:prstGeom prst="rect">
            <a:avLst/>
          </a:prstGeom>
          <a:noFill/>
          <a:ln w="9525">
            <a:noFill/>
          </a:ln>
        </p:spPr>
      </p:pic>
      <p:pic>
        <p:nvPicPr>
          <p:cNvPr id="59404" name="Picture 2" descr="rviz logo"/>
          <p:cNvPicPr>
            <a:picLocks noChangeAspect="1"/>
          </p:cNvPicPr>
          <p:nvPr/>
        </p:nvPicPr>
        <p:blipFill>
          <a:blip r:embed="rId5"/>
          <a:stretch>
            <a:fillRect/>
          </a:stretch>
        </p:blipFill>
        <p:spPr>
          <a:xfrm>
            <a:off x="7337425" y="3970338"/>
            <a:ext cx="1027113" cy="666750"/>
          </a:xfrm>
          <a:prstGeom prst="rect">
            <a:avLst/>
          </a:prstGeom>
          <a:noFill/>
          <a:ln w="9525">
            <a:noFill/>
          </a:ln>
        </p:spPr>
      </p:pic>
      <p:pic>
        <p:nvPicPr>
          <p:cNvPr id="59405" name="Picture 4" descr="gazebo"/>
          <p:cNvPicPr>
            <a:picLocks noChangeAspect="1"/>
          </p:cNvPicPr>
          <p:nvPr/>
        </p:nvPicPr>
        <p:blipFill>
          <a:blip r:embed="rId6"/>
          <a:stretch>
            <a:fillRect/>
          </a:stretch>
        </p:blipFill>
        <p:spPr>
          <a:xfrm>
            <a:off x="4903788" y="5076825"/>
            <a:ext cx="1527175" cy="368300"/>
          </a:xfrm>
          <a:prstGeom prst="rect">
            <a:avLst/>
          </a:prstGeom>
          <a:noFill/>
          <a:ln w="9525">
            <a:noFill/>
          </a:ln>
        </p:spPr>
      </p:pic>
      <p:pic>
        <p:nvPicPr>
          <p:cNvPr id="59406" name="Picture 6" descr="http://moveit.ros.org/assets/images/moveit_logo_nav_bar.png"/>
          <p:cNvPicPr>
            <a:picLocks noChangeAspect="1"/>
          </p:cNvPicPr>
          <p:nvPr/>
        </p:nvPicPr>
        <p:blipFill>
          <a:blip r:embed="rId7"/>
          <a:stretch>
            <a:fillRect/>
          </a:stretch>
        </p:blipFill>
        <p:spPr>
          <a:xfrm>
            <a:off x="6827838" y="5586413"/>
            <a:ext cx="1266825" cy="381000"/>
          </a:xfrm>
          <a:prstGeom prst="rect">
            <a:avLst/>
          </a:prstGeom>
          <a:noFill/>
          <a:ln w="9525">
            <a:noFill/>
          </a:ln>
        </p:spPr>
      </p:pic>
      <p:pic>
        <p:nvPicPr>
          <p:cNvPr id="17" name="图片 17"/>
          <p:cNvPicPr>
            <a:picLocks noChangeAspect="1"/>
          </p:cNvPicPr>
          <p:nvPr/>
        </p:nvPicPr>
        <p:blipFill>
          <a:blip r:embed="rId8"/>
          <a:stretch>
            <a:fillRect/>
          </a:stretch>
        </p:blipFill>
        <p:spPr>
          <a:xfrm>
            <a:off x="5351463" y="3970338"/>
            <a:ext cx="2679700" cy="2365375"/>
          </a:xfrm>
          <a:prstGeom prst="rect">
            <a:avLst/>
          </a:prstGeom>
          <a:noFill/>
          <a:ln w="9525">
            <a:noFill/>
          </a:ln>
        </p:spPr>
      </p:pic>
      <p:sp>
        <p:nvSpPr>
          <p:cNvPr id="18" name="文本框 17"/>
          <p:cNvSpPr txBox="1"/>
          <p:nvPr/>
        </p:nvSpPr>
        <p:spPr>
          <a:xfrm>
            <a:off x="0" y="267494"/>
            <a:ext cx="7365683" cy="507831"/>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五</a:t>
            </a:r>
            <a:r>
              <a:rPr lang="zh-CN" altLang="en-US" sz="2700" b="1" dirty="0">
                <a:solidFill>
                  <a:schemeClr val="accent4"/>
                </a:solidFill>
                <a:latin typeface="+mj-ea"/>
              </a:rPr>
              <a:t>、仿真工业机械手</a:t>
            </a:r>
            <a:r>
              <a:rPr lang="zh-CN" altLang="en-US" sz="2700" b="1" dirty="0" smtClean="0">
                <a:solidFill>
                  <a:schemeClr val="accent4"/>
                </a:solidFill>
                <a:latin typeface="+mj-ea"/>
              </a:rPr>
              <a:t>抓取</a:t>
            </a:r>
            <a:endParaRPr lang="zh-CN" altLang="en-US" sz="2700" b="1" dirty="0">
              <a:solidFill>
                <a:schemeClr val="accent4"/>
              </a:solidFill>
              <a:latin typeface="+mj-ea"/>
            </a:endParaRPr>
          </a:p>
        </p:txBody>
      </p:sp>
    </p:spTree>
    <p:custDataLst>
      <p:tags r:id="rId1"/>
    </p:custDataLst>
  </p:cSld>
  <p:clrMapOvr>
    <a:masterClrMapping/>
  </p:clrMapOvr>
  <p:transition spd="med" advTm="6320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60429" name="图片 28"/>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4130675" y="1046163"/>
            <a:ext cx="5013325"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60421" name="矩形 1"/>
          <p:cNvSpPr/>
          <p:nvPr/>
        </p:nvSpPr>
        <p:spPr>
          <a:xfrm>
            <a:off x="447675" y="900113"/>
            <a:ext cx="3686175" cy="5778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仿真工业机械手抓取系统设计</a:t>
            </a:r>
          </a:p>
        </p:txBody>
      </p:sp>
      <p:sp>
        <p:nvSpPr>
          <p:cNvPr id="60422" name="Rectangle 2"/>
          <p:cNvSpPr/>
          <p:nvPr/>
        </p:nvSpPr>
        <p:spPr>
          <a:xfrm>
            <a:off x="0" y="0"/>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sp>
        <p:nvSpPr>
          <p:cNvPr id="60423" name="Rectangle 6"/>
          <p:cNvSpPr/>
          <p:nvPr/>
        </p:nvSpPr>
        <p:spPr>
          <a:xfrm>
            <a:off x="1344613" y="3544888"/>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sp>
        <p:nvSpPr>
          <p:cNvPr id="14" name="圆角矩形 13"/>
          <p:cNvSpPr/>
          <p:nvPr/>
        </p:nvSpPr>
        <p:spPr>
          <a:xfrm rot="10800000" flipV="1">
            <a:off x="358774" y="1820863"/>
            <a:ext cx="4007037"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仿真工业机械手</a:t>
            </a:r>
            <a:r>
              <a:rPr kumimoji="0" lang="zh-CN" altLang="en-US" sz="1800" b="0" i="0" u="none" strike="noStrike" kern="1200" cap="none" spc="0" normalizeH="0" baseline="0" noProof="0" dirty="0" smtClean="0">
                <a:ln>
                  <a:noFill/>
                </a:ln>
                <a:solidFill>
                  <a:schemeClr val="lt1"/>
                </a:solidFill>
                <a:effectLst/>
                <a:uLnTx/>
                <a:uFillTx/>
                <a:latin typeface="+mn-lt"/>
                <a:ea typeface="+mn-ea"/>
                <a:cs typeface="+mn-cs"/>
              </a:rPr>
              <a:t>设计、抓取系统体系</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pic>
        <p:nvPicPr>
          <p:cNvPr id="60425" name="图片 16"/>
          <p:cNvPicPr>
            <a:picLocks noChangeAspect="1"/>
          </p:cNvPicPr>
          <p:nvPr/>
        </p:nvPicPr>
        <p:blipFill>
          <a:blip r:embed="rId3"/>
          <a:stretch>
            <a:fillRect/>
          </a:stretch>
        </p:blipFill>
        <p:spPr>
          <a:xfrm>
            <a:off x="5755341" y="1820863"/>
            <a:ext cx="2531970" cy="1785793"/>
          </a:xfrm>
          <a:prstGeom prst="rect">
            <a:avLst/>
          </a:prstGeom>
          <a:noFill/>
          <a:ln w="9525">
            <a:noFill/>
          </a:ln>
        </p:spPr>
      </p:pic>
      <p:sp>
        <p:nvSpPr>
          <p:cNvPr id="60426" name="矩形 17"/>
          <p:cNvSpPr/>
          <p:nvPr/>
        </p:nvSpPr>
        <p:spPr>
          <a:xfrm>
            <a:off x="312922" y="2454274"/>
            <a:ext cx="4662489" cy="415498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266700" algn="just">
              <a:lnSpc>
                <a:spcPct val="150000"/>
              </a:lnSpc>
              <a:spcBef>
                <a:spcPct val="0"/>
              </a:spcBef>
              <a:buNone/>
            </a:pPr>
            <a:r>
              <a:rPr lang="zh-CN" altLang="en-US" sz="1600" dirty="0">
                <a:latin typeface="宋体" panose="02010600030101010101" pitchFamily="2" charset="-122"/>
                <a:ea typeface="宋体" panose="02010600030101010101" pitchFamily="2" charset="-122"/>
              </a:rPr>
              <a:t>七自由度仿真工业机械手如右图示，红色表示自旋转的连杆，白色表示做俯仰旋转的</a:t>
            </a:r>
            <a:r>
              <a:rPr lang="zh-CN" altLang="en-US" sz="1600" dirty="0" smtClean="0">
                <a:latin typeface="宋体" panose="02010600030101010101" pitchFamily="2" charset="-122"/>
                <a:ea typeface="宋体" panose="02010600030101010101" pitchFamily="2" charset="-122"/>
              </a:rPr>
              <a:t>连杆</a:t>
            </a:r>
            <a:r>
              <a:rPr lang="zh-CN" altLang="en-US" sz="1600" dirty="0" smtClean="0">
                <a:latin typeface="宋体" panose="02010600030101010101" pitchFamily="2" charset="-122"/>
                <a:ea typeface="宋体" panose="02010600030101010101" pitchFamily="2" charset="-122"/>
              </a:rPr>
              <a:t>，配置了</a:t>
            </a:r>
            <a:r>
              <a:rPr lang="zh-CN" altLang="zh-CN" sz="1600" dirty="0" smtClean="0">
                <a:latin typeface="宋体" panose="02010600030101010101" pitchFamily="2" charset="-122"/>
                <a:ea typeface="宋体" panose="02010600030101010101" pitchFamily="2" charset="-122"/>
              </a:rPr>
              <a:t>二</a:t>
            </a:r>
            <a:r>
              <a:rPr lang="zh-CN" altLang="zh-CN" sz="1600" dirty="0">
                <a:latin typeface="宋体" panose="02010600030101010101" pitchFamily="2" charset="-122"/>
                <a:ea typeface="宋体" panose="02010600030101010101" pitchFamily="2" charset="-122"/>
              </a:rPr>
              <a:t>指</a:t>
            </a:r>
            <a:r>
              <a:rPr lang="zh-CN" altLang="zh-CN" sz="1600" dirty="0" smtClean="0">
                <a:latin typeface="宋体" panose="02010600030101010101" pitchFamily="2" charset="-122"/>
                <a:ea typeface="宋体" panose="02010600030101010101" pitchFamily="2" charset="-122"/>
              </a:rPr>
              <a:t>夹具</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marL="0" lvl="0" indent="266700" algn="just">
              <a:lnSpc>
                <a:spcPct val="150000"/>
              </a:lnSpc>
              <a:spcBef>
                <a:spcPct val="0"/>
              </a:spcBef>
              <a:buNone/>
            </a:pPr>
            <a:endParaRPr lang="en-US" altLang="zh-CN" sz="1200" dirty="0">
              <a:latin typeface="宋体" panose="02010600030101010101" pitchFamily="2" charset="-122"/>
              <a:ea typeface="宋体" panose="02010600030101010101" pitchFamily="2" charset="-122"/>
              <a:cs typeface="+mn-cs"/>
            </a:endParaRPr>
          </a:p>
          <a:p>
            <a:pPr marL="0" lvl="0" indent="266700" algn="just">
              <a:lnSpc>
                <a:spcPct val="150000"/>
              </a:lnSpc>
              <a:spcBef>
                <a:spcPct val="0"/>
              </a:spcBef>
              <a:buNone/>
            </a:pPr>
            <a:endParaRPr lang="en-US" altLang="zh-CN" sz="1200" dirty="0" smtClean="0">
              <a:latin typeface="宋体" panose="02010600030101010101" pitchFamily="2" charset="-122"/>
              <a:ea typeface="宋体" panose="02010600030101010101" pitchFamily="2" charset="-122"/>
              <a:cs typeface="+mn-cs"/>
            </a:endParaRPr>
          </a:p>
          <a:p>
            <a:pPr marL="0" lvl="0" indent="0">
              <a:lnSpc>
                <a:spcPct val="150000"/>
              </a:lnSpc>
              <a:spcBef>
                <a:spcPct val="0"/>
              </a:spcBef>
              <a:buNone/>
              <a:defRPr/>
            </a:pPr>
            <a:r>
              <a:rPr lang="zh-CN" altLang="en-US" sz="1200" dirty="0" smtClean="0">
                <a:latin typeface="宋体" panose="02010600030101010101" pitchFamily="2" charset="-122"/>
                <a:ea typeface="宋体" panose="02010600030101010101" pitchFamily="2" charset="-122"/>
                <a:cs typeface="+mn-cs"/>
              </a:rPr>
              <a:t>    </a:t>
            </a:r>
            <a:endParaRPr lang="en-US" altLang="zh-CN" sz="1200" dirty="0" smtClean="0">
              <a:latin typeface="宋体" panose="02010600030101010101" pitchFamily="2" charset="-122"/>
              <a:ea typeface="宋体" panose="02010600030101010101" pitchFamily="2" charset="-122"/>
              <a:cs typeface="+mn-cs"/>
            </a:endParaRPr>
          </a:p>
          <a:p>
            <a:pPr marL="0" lvl="0" indent="0">
              <a:lnSpc>
                <a:spcPct val="150000"/>
              </a:lnSpc>
              <a:spcBef>
                <a:spcPct val="0"/>
              </a:spcBef>
              <a:buNone/>
              <a:defRPr/>
            </a:pPr>
            <a:r>
              <a:rPr lang="en-US" altLang="zh-CN" sz="1200" dirty="0">
                <a:latin typeface="宋体" panose="02010600030101010101" pitchFamily="2" charset="-122"/>
                <a:ea typeface="宋体" panose="02010600030101010101" pitchFamily="2" charset="-122"/>
                <a:cs typeface="+mn-cs"/>
              </a:rPr>
              <a:t> </a:t>
            </a:r>
            <a:r>
              <a:rPr lang="en-US" altLang="zh-CN" sz="1200" dirty="0" smtClean="0">
                <a:latin typeface="宋体" panose="02010600030101010101" pitchFamily="2" charset="-122"/>
                <a:ea typeface="宋体" panose="02010600030101010101" pitchFamily="2" charset="-122"/>
                <a:cs typeface="+mn-cs"/>
              </a:rPr>
              <a:t>     </a:t>
            </a:r>
            <a:r>
              <a:rPr lang="zh-CN" altLang="zh-CN" sz="1600" dirty="0" smtClean="0">
                <a:latin typeface="宋体" panose="02010600030101010101" pitchFamily="2" charset="-122"/>
                <a:ea typeface="宋体" panose="02010600030101010101" pitchFamily="2" charset="-122"/>
                <a:cs typeface="+mn-cs"/>
              </a:rPr>
              <a:t>抓取检测</a:t>
            </a:r>
            <a:r>
              <a:rPr lang="zh-CN" altLang="en-US" sz="1600" dirty="0" smtClean="0">
                <a:latin typeface="宋体" panose="02010600030101010101" pitchFamily="2" charset="-122"/>
                <a:ea typeface="宋体" panose="02010600030101010101" pitchFamily="2" charset="-122"/>
                <a:cs typeface="+mn-cs"/>
              </a:rPr>
              <a:t>模块</a:t>
            </a:r>
            <a:r>
              <a:rPr lang="zh-CN" altLang="zh-CN" sz="1600" dirty="0" smtClean="0">
                <a:latin typeface="宋体" panose="02010600030101010101" pitchFamily="2" charset="-122"/>
                <a:ea typeface="宋体" panose="02010600030101010101" pitchFamily="2" charset="-122"/>
                <a:cs typeface="+mn-cs"/>
              </a:rPr>
              <a:t>接收</a:t>
            </a:r>
            <a:r>
              <a:rPr lang="en-US" altLang="zh-CN" sz="1600" dirty="0">
                <a:latin typeface="宋体" panose="02010600030101010101" pitchFamily="2" charset="-122"/>
                <a:ea typeface="宋体" panose="02010600030101010101" pitchFamily="2" charset="-122"/>
                <a:cs typeface="+mn-cs"/>
              </a:rPr>
              <a:t>Kinect</a:t>
            </a:r>
            <a:r>
              <a:rPr lang="zh-CN" altLang="zh-CN" sz="1600" dirty="0">
                <a:latin typeface="宋体" panose="02010600030101010101" pitchFamily="2" charset="-122"/>
                <a:ea typeface="宋体" panose="02010600030101010101" pitchFamily="2" charset="-122"/>
                <a:cs typeface="+mn-cs"/>
              </a:rPr>
              <a:t>采集图像</a:t>
            </a:r>
            <a:r>
              <a:rPr lang="zh-CN" altLang="zh-CN" sz="1600" dirty="0" smtClean="0">
                <a:latin typeface="宋体" panose="02010600030101010101" pitchFamily="2" charset="-122"/>
                <a:ea typeface="宋体" panose="02010600030101010101" pitchFamily="2" charset="-122"/>
                <a:cs typeface="+mn-cs"/>
              </a:rPr>
              <a:t>，进行</a:t>
            </a:r>
            <a:r>
              <a:rPr lang="zh-CN" altLang="zh-CN" sz="1600" dirty="0">
                <a:latin typeface="宋体" panose="02010600030101010101" pitchFamily="2" charset="-122"/>
                <a:ea typeface="宋体" panose="02010600030101010101" pitchFamily="2" charset="-122"/>
                <a:cs typeface="+mn-cs"/>
              </a:rPr>
              <a:t>图像分割与提取候选抓取</a:t>
            </a:r>
            <a:r>
              <a:rPr lang="zh-CN" altLang="zh-CN" sz="1600" dirty="0" smtClean="0">
                <a:latin typeface="宋体" panose="02010600030101010101" pitchFamily="2" charset="-122"/>
                <a:ea typeface="宋体" panose="02010600030101010101" pitchFamily="2" charset="-122"/>
                <a:cs typeface="+mn-cs"/>
              </a:rPr>
              <a:t>区域，</a:t>
            </a:r>
            <a:r>
              <a:rPr lang="zh-CN" altLang="zh-CN" sz="1600" dirty="0">
                <a:latin typeface="宋体" panose="02010600030101010101" pitchFamily="2" charset="-122"/>
                <a:ea typeface="宋体" panose="02010600030101010101" pitchFamily="2" charset="-122"/>
                <a:cs typeface="+mn-cs"/>
              </a:rPr>
              <a:t>提取最优的抓取区域，将该区域转换为夹具的空间坐标描述。调用</a:t>
            </a:r>
            <a:r>
              <a:rPr lang="en-US" altLang="zh-CN" sz="1600" dirty="0" err="1">
                <a:latin typeface="宋体" panose="02010600030101010101" pitchFamily="2" charset="-122"/>
                <a:ea typeface="宋体" panose="02010600030101010101" pitchFamily="2" charset="-122"/>
                <a:cs typeface="+mn-cs"/>
              </a:rPr>
              <a:t>MoveIt</a:t>
            </a:r>
            <a:r>
              <a:rPr lang="zh-CN" altLang="zh-CN" sz="1600" dirty="0">
                <a:latin typeface="宋体" panose="02010600030101010101" pitchFamily="2" charset="-122"/>
                <a:ea typeface="宋体" panose="02010600030101010101" pitchFamily="2" charset="-122"/>
                <a:cs typeface="+mn-cs"/>
              </a:rPr>
              <a:t>！</a:t>
            </a:r>
            <a:r>
              <a:rPr lang="zh-CN" altLang="zh-CN" sz="1600" dirty="0" smtClean="0">
                <a:latin typeface="宋体" panose="02010600030101010101" pitchFamily="2" charset="-122"/>
                <a:ea typeface="宋体" panose="02010600030101010101" pitchFamily="2" charset="-122"/>
                <a:cs typeface="+mn-cs"/>
              </a:rPr>
              <a:t>接口</a:t>
            </a:r>
            <a:r>
              <a:rPr lang="zh-CN" altLang="en-US" sz="1600" dirty="0">
                <a:latin typeface="宋体" panose="02010600030101010101" pitchFamily="2" charset="-122"/>
                <a:ea typeface="宋体" panose="02010600030101010101" pitchFamily="2" charset="-122"/>
                <a:cs typeface="+mn-cs"/>
              </a:rPr>
              <a:t>驱动</a:t>
            </a:r>
            <a:r>
              <a:rPr lang="zh-CN" altLang="zh-CN" sz="1600" dirty="0" smtClean="0">
                <a:latin typeface="宋体" panose="02010600030101010101" pitchFamily="2" charset="-122"/>
                <a:ea typeface="宋体" panose="02010600030101010101" pitchFamily="2" charset="-122"/>
                <a:cs typeface="+mn-cs"/>
              </a:rPr>
              <a:t>工业</a:t>
            </a:r>
            <a:r>
              <a:rPr lang="zh-CN" altLang="zh-CN" sz="1600" dirty="0">
                <a:latin typeface="宋体" panose="02010600030101010101" pitchFamily="2" charset="-122"/>
                <a:ea typeface="宋体" panose="02010600030101010101" pitchFamily="2" charset="-122"/>
                <a:cs typeface="+mn-cs"/>
              </a:rPr>
              <a:t>机械手的夹具达到目标位置进行抓取。</a:t>
            </a:r>
          </a:p>
          <a:p>
            <a:pPr marL="0" lvl="0" indent="266700" algn="just">
              <a:lnSpc>
                <a:spcPct val="150000"/>
              </a:lnSpc>
              <a:spcBef>
                <a:spcPct val="0"/>
              </a:spcBef>
              <a:buNone/>
            </a:pPr>
            <a:endParaRPr lang="zh-CN" altLang="en-US" sz="1200" dirty="0"/>
          </a:p>
        </p:txBody>
      </p:sp>
      <p:sp>
        <p:nvSpPr>
          <p:cNvPr id="60427" name="矩形 18"/>
          <p:cNvSpPr/>
          <p:nvPr/>
        </p:nvSpPr>
        <p:spPr>
          <a:xfrm>
            <a:off x="6083113" y="3708675"/>
            <a:ext cx="1876425" cy="27622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200" dirty="0">
                <a:latin typeface="宋体" panose="02010600030101010101" pitchFamily="2" charset="-122"/>
                <a:ea typeface="宋体" panose="02010600030101010101" pitchFamily="2" charset="-122"/>
              </a:rPr>
              <a:t>七自由度工业机械手模型</a:t>
            </a:r>
          </a:p>
        </p:txBody>
      </p:sp>
      <p:pic>
        <p:nvPicPr>
          <p:cNvPr id="15" name="图片 12"/>
          <p:cNvPicPr>
            <a:picLocks noChangeAspect="1"/>
          </p:cNvPicPr>
          <p:nvPr/>
        </p:nvPicPr>
        <p:blipFill>
          <a:blip r:embed="rId4"/>
          <a:stretch>
            <a:fillRect/>
          </a:stretch>
        </p:blipFill>
        <p:spPr>
          <a:xfrm>
            <a:off x="5167872" y="4208461"/>
            <a:ext cx="3619500" cy="2540000"/>
          </a:xfrm>
          <a:prstGeom prst="rect">
            <a:avLst/>
          </a:prstGeom>
          <a:noFill/>
          <a:ln w="9525">
            <a:noFill/>
          </a:ln>
        </p:spPr>
      </p:pic>
      <p:sp>
        <p:nvSpPr>
          <p:cNvPr id="16" name="矩形 15"/>
          <p:cNvSpPr/>
          <p:nvPr/>
        </p:nvSpPr>
        <p:spPr>
          <a:xfrm>
            <a:off x="358774" y="4548562"/>
            <a:ext cx="4052888" cy="326051"/>
          </a:xfrm>
          <a:prstGeom prst="rect">
            <a:avLst/>
          </a:prstGeom>
        </p:spPr>
        <p:txBody>
          <a:bodyPr>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12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a:t>
            </a:r>
            <a:endParaRPr kumimoji="0" lang="zh-CN" altLang="zh-CN" sz="12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cxnSp>
        <p:nvCxnSpPr>
          <p:cNvPr id="17" name="直接连接符 16"/>
          <p:cNvCxnSpPr/>
          <p:nvPr/>
        </p:nvCxnSpPr>
        <p:spPr>
          <a:xfrm flipV="1">
            <a:off x="312922" y="3984900"/>
            <a:ext cx="8382843" cy="49219"/>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0" y="267494"/>
            <a:ext cx="7365683" cy="507831"/>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五</a:t>
            </a:r>
            <a:r>
              <a:rPr lang="zh-CN" altLang="en-US" sz="2700" b="1" dirty="0">
                <a:solidFill>
                  <a:schemeClr val="accent4"/>
                </a:solidFill>
                <a:latin typeface="+mj-ea"/>
              </a:rPr>
              <a:t>、仿真工业机械手</a:t>
            </a:r>
            <a:r>
              <a:rPr lang="zh-CN" altLang="en-US" sz="2700" b="1" dirty="0" smtClean="0">
                <a:solidFill>
                  <a:schemeClr val="accent4"/>
                </a:solidFill>
                <a:latin typeface="+mj-ea"/>
              </a:rPr>
              <a:t>抓取</a:t>
            </a:r>
            <a:endParaRPr lang="zh-CN" altLang="en-US" sz="2700" b="1" dirty="0">
              <a:solidFill>
                <a:schemeClr val="accent4"/>
              </a:solidFill>
              <a:latin typeface="+mj-ea"/>
            </a:endParaRPr>
          </a:p>
        </p:txBody>
      </p:sp>
    </p:spTree>
  </p:cSld>
  <p:clrMapOvr>
    <a:masterClrMapping/>
  </p:clrMapOvr>
  <p:transition spd="med" advTm="35788">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6"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62481" name="图片 28"/>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1798638" y="1046163"/>
            <a:ext cx="7345363"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62469" name="矩形 1"/>
          <p:cNvSpPr/>
          <p:nvPr/>
        </p:nvSpPr>
        <p:spPr>
          <a:xfrm>
            <a:off x="447675" y="900113"/>
            <a:ext cx="1262063" cy="5778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实验结果</a:t>
            </a:r>
          </a:p>
        </p:txBody>
      </p:sp>
      <p:sp>
        <p:nvSpPr>
          <p:cNvPr id="62470" name="Rectangle 2"/>
          <p:cNvSpPr/>
          <p:nvPr/>
        </p:nvSpPr>
        <p:spPr>
          <a:xfrm>
            <a:off x="0" y="0"/>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sp>
        <p:nvSpPr>
          <p:cNvPr id="14" name="圆角矩形 13"/>
          <p:cNvSpPr/>
          <p:nvPr/>
        </p:nvSpPr>
        <p:spPr>
          <a:xfrm rot="10800000" flipV="1">
            <a:off x="358774" y="1820863"/>
            <a:ext cx="3074707"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仿真环境中</a:t>
            </a:r>
            <a:r>
              <a:rPr kumimoji="0" lang="zh-CN" altLang="en-US" sz="1800" b="0" i="0" u="none" strike="noStrike" kern="1200" cap="none" spc="0" normalizeH="0" baseline="0" noProof="0" dirty="0" smtClean="0">
                <a:ln>
                  <a:noFill/>
                </a:ln>
                <a:solidFill>
                  <a:schemeClr val="lt1"/>
                </a:solidFill>
                <a:effectLst/>
                <a:uLnTx/>
                <a:uFillTx/>
                <a:latin typeface="+mn-lt"/>
                <a:ea typeface="+mn-ea"/>
                <a:cs typeface="+mn-cs"/>
              </a:rPr>
              <a:t>运行</a:t>
            </a:r>
            <a:r>
              <a:rPr lang="zh-CN" altLang="en-US" dirty="0" smtClean="0"/>
              <a:t>、轨迹规划</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pic>
        <p:nvPicPr>
          <p:cNvPr id="62473" name="图片 14"/>
          <p:cNvPicPr>
            <a:picLocks noChangeAspect="1"/>
          </p:cNvPicPr>
          <p:nvPr/>
        </p:nvPicPr>
        <p:blipFill>
          <a:blip r:embed="rId3"/>
          <a:stretch>
            <a:fillRect/>
          </a:stretch>
        </p:blipFill>
        <p:spPr>
          <a:xfrm>
            <a:off x="358774" y="2454274"/>
            <a:ext cx="2423271" cy="1512533"/>
          </a:xfrm>
          <a:prstGeom prst="rect">
            <a:avLst/>
          </a:prstGeom>
          <a:noFill/>
          <a:ln w="9525">
            <a:noFill/>
          </a:ln>
        </p:spPr>
      </p:pic>
      <p:pic>
        <p:nvPicPr>
          <p:cNvPr id="62477" name="图片 20"/>
          <p:cNvPicPr>
            <a:picLocks noChangeAspect="1"/>
          </p:cNvPicPr>
          <p:nvPr/>
        </p:nvPicPr>
        <p:blipFill>
          <a:blip r:embed="rId4"/>
          <a:stretch>
            <a:fillRect/>
          </a:stretch>
        </p:blipFill>
        <p:spPr>
          <a:xfrm>
            <a:off x="358774" y="4431070"/>
            <a:ext cx="2600747" cy="1353875"/>
          </a:xfrm>
          <a:prstGeom prst="rect">
            <a:avLst/>
          </a:prstGeom>
          <a:noFill/>
          <a:ln w="9525">
            <a:noFill/>
          </a:ln>
        </p:spPr>
      </p:pic>
      <p:sp>
        <p:nvSpPr>
          <p:cNvPr id="62478" name="矩形 21"/>
          <p:cNvSpPr/>
          <p:nvPr/>
        </p:nvSpPr>
        <p:spPr>
          <a:xfrm>
            <a:off x="919956" y="5860224"/>
            <a:ext cx="1579563" cy="27622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en-US" altLang="zh-CN" sz="1200" dirty="0">
                <a:latin typeface="Times New Roman" panose="02020603050405020304" pitchFamily="18" charset="0"/>
                <a:ea typeface="宋体" panose="02010600030101010101" pitchFamily="2" charset="-122"/>
              </a:rPr>
              <a:t>Gazebo</a:t>
            </a:r>
            <a:r>
              <a:rPr lang="zh-CN" altLang="en-US" sz="1200" dirty="0">
                <a:latin typeface="Times New Roman" panose="02020603050405020304" pitchFamily="18" charset="0"/>
                <a:ea typeface="宋体" panose="02010600030101010101" pitchFamily="2" charset="-122"/>
              </a:rPr>
              <a:t>仿真运行效果</a:t>
            </a:r>
            <a:endParaRPr lang="zh-CN" altLang="en-US" sz="1200" dirty="0"/>
          </a:p>
        </p:txBody>
      </p:sp>
      <p:sp>
        <p:nvSpPr>
          <p:cNvPr id="62479" name="矩形 22"/>
          <p:cNvSpPr/>
          <p:nvPr/>
        </p:nvSpPr>
        <p:spPr>
          <a:xfrm>
            <a:off x="883443" y="4079566"/>
            <a:ext cx="1411287" cy="27622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en-US" altLang="zh-CN" sz="1200" dirty="0">
                <a:latin typeface="Times New Roman" panose="02020603050405020304" pitchFamily="18" charset="0"/>
                <a:ea typeface="宋体" panose="02010600030101010101" pitchFamily="2" charset="-122"/>
              </a:rPr>
              <a:t>RViz</a:t>
            </a:r>
            <a:r>
              <a:rPr lang="zh-CN" altLang="en-US" sz="1200" dirty="0">
                <a:latin typeface="Times New Roman" panose="02020603050405020304" pitchFamily="18" charset="0"/>
                <a:ea typeface="宋体" panose="02010600030101010101" pitchFamily="2" charset="-122"/>
              </a:rPr>
              <a:t>仿真运行效果</a:t>
            </a:r>
            <a:endParaRPr lang="zh-CN" altLang="en-US" sz="1200" dirty="0"/>
          </a:p>
        </p:txBody>
      </p:sp>
      <p:sp>
        <p:nvSpPr>
          <p:cNvPr id="18" name="矩形 21"/>
          <p:cNvSpPr/>
          <p:nvPr/>
        </p:nvSpPr>
        <p:spPr>
          <a:xfrm>
            <a:off x="4217847" y="3468688"/>
            <a:ext cx="1724025" cy="27622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zh-CN" sz="1200" dirty="0">
                <a:latin typeface="宋体" panose="02010600030101010101" pitchFamily="2" charset="-122"/>
                <a:ea typeface="宋体" panose="02010600030101010101" pitchFamily="2" charset="-122"/>
              </a:rPr>
              <a:t>工业机械手的目标位姿</a:t>
            </a:r>
            <a:endParaRPr lang="zh-CN" altLang="en-US" sz="1200" dirty="0">
              <a:latin typeface="宋体" panose="02010600030101010101" pitchFamily="2" charset="-122"/>
              <a:ea typeface="宋体" panose="02010600030101010101" pitchFamily="2" charset="-122"/>
            </a:endParaRPr>
          </a:p>
        </p:txBody>
      </p:sp>
      <p:pic>
        <p:nvPicPr>
          <p:cNvPr id="19" name="图片 23"/>
          <p:cNvPicPr>
            <a:picLocks noChangeAspect="1"/>
          </p:cNvPicPr>
          <p:nvPr/>
        </p:nvPicPr>
        <p:blipFill>
          <a:blip r:embed="rId5"/>
          <a:srcRect l="42351" t="12997" r="7127" b="11827"/>
          <a:stretch>
            <a:fillRect/>
          </a:stretch>
        </p:blipFill>
        <p:spPr>
          <a:xfrm>
            <a:off x="7068532" y="1864228"/>
            <a:ext cx="1484312" cy="1536700"/>
          </a:xfrm>
          <a:prstGeom prst="rect">
            <a:avLst/>
          </a:prstGeom>
          <a:noFill/>
          <a:ln w="9525">
            <a:noFill/>
          </a:ln>
        </p:spPr>
      </p:pic>
      <p:pic>
        <p:nvPicPr>
          <p:cNvPr id="20" name="图片 24"/>
          <p:cNvPicPr>
            <a:picLocks noChangeAspect="1"/>
          </p:cNvPicPr>
          <p:nvPr/>
        </p:nvPicPr>
        <p:blipFill>
          <a:blip r:embed="rId6"/>
          <a:srcRect l="54053" t="14471" r="618" b="11044"/>
          <a:stretch>
            <a:fillRect/>
          </a:stretch>
        </p:blipFill>
        <p:spPr>
          <a:xfrm>
            <a:off x="4292460" y="1820863"/>
            <a:ext cx="1574800" cy="1536700"/>
          </a:xfrm>
          <a:prstGeom prst="rect">
            <a:avLst/>
          </a:prstGeom>
          <a:noFill/>
          <a:ln w="9525">
            <a:noFill/>
          </a:ln>
        </p:spPr>
      </p:pic>
      <p:pic>
        <p:nvPicPr>
          <p:cNvPr id="21" name="图片 25"/>
          <p:cNvPicPr>
            <a:picLocks noChangeAspect="1"/>
          </p:cNvPicPr>
          <p:nvPr/>
        </p:nvPicPr>
        <p:blipFill>
          <a:blip r:embed="rId7"/>
          <a:srcRect l="43393" t="13300" r="7823" b="8751"/>
          <a:stretch>
            <a:fillRect/>
          </a:stretch>
        </p:blipFill>
        <p:spPr>
          <a:xfrm>
            <a:off x="7094318" y="4355791"/>
            <a:ext cx="1552575" cy="1557338"/>
          </a:xfrm>
          <a:prstGeom prst="rect">
            <a:avLst/>
          </a:prstGeom>
          <a:noFill/>
          <a:ln w="9525">
            <a:noFill/>
          </a:ln>
        </p:spPr>
      </p:pic>
      <p:pic>
        <p:nvPicPr>
          <p:cNvPr id="22" name="图片 26"/>
          <p:cNvPicPr>
            <a:picLocks noChangeAspect="1"/>
          </p:cNvPicPr>
          <p:nvPr/>
        </p:nvPicPr>
        <p:blipFill>
          <a:blip r:embed="rId8"/>
          <a:srcRect l="43173" t="13190" r="6139" b="7469"/>
          <a:stretch>
            <a:fillRect/>
          </a:stretch>
        </p:blipFill>
        <p:spPr>
          <a:xfrm>
            <a:off x="4315477" y="4355791"/>
            <a:ext cx="1652587" cy="1536700"/>
          </a:xfrm>
          <a:prstGeom prst="rect">
            <a:avLst/>
          </a:prstGeom>
          <a:noFill/>
          <a:ln w="9525">
            <a:noFill/>
          </a:ln>
        </p:spPr>
      </p:pic>
      <p:sp>
        <p:nvSpPr>
          <p:cNvPr id="23" name="矩形 1"/>
          <p:cNvSpPr/>
          <p:nvPr/>
        </p:nvSpPr>
        <p:spPr>
          <a:xfrm>
            <a:off x="6871682" y="3504116"/>
            <a:ext cx="1849437" cy="52228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en-US" altLang="zh-CN" dirty="0">
                <a:ea typeface="宋体" panose="02010600030101010101" pitchFamily="2" charset="-122"/>
              </a:rPr>
              <a:t>        </a:t>
            </a:r>
            <a:r>
              <a:rPr lang="zh-CN" altLang="zh-CN" dirty="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Gazebo</a:t>
            </a:r>
            <a:r>
              <a:rPr lang="zh-CN" altLang="zh-CN" dirty="0">
                <a:ea typeface="宋体" panose="02010600030101010101" pitchFamily="2" charset="-122"/>
              </a:rPr>
              <a:t>中</a:t>
            </a:r>
            <a:endParaRPr lang="en-US" altLang="zh-CN" dirty="0">
              <a:ea typeface="宋体" panose="02010600030101010101" pitchFamily="2" charset="-122"/>
            </a:endParaRPr>
          </a:p>
          <a:p>
            <a:pPr marL="0" lvl="0" indent="0">
              <a:lnSpc>
                <a:spcPct val="100000"/>
              </a:lnSpc>
              <a:spcBef>
                <a:spcPct val="0"/>
              </a:spcBef>
              <a:buNone/>
            </a:pPr>
            <a:r>
              <a:rPr lang="zh-CN" altLang="zh-CN" dirty="0">
                <a:ea typeface="宋体" panose="02010600030101010101" pitchFamily="2" charset="-122"/>
              </a:rPr>
              <a:t>工业机械手初始位姿 </a:t>
            </a:r>
            <a:endParaRPr lang="zh-CN" altLang="en-US" dirty="0"/>
          </a:p>
        </p:txBody>
      </p:sp>
      <p:sp>
        <p:nvSpPr>
          <p:cNvPr id="24" name="矩形 28"/>
          <p:cNvSpPr/>
          <p:nvPr/>
        </p:nvSpPr>
        <p:spPr>
          <a:xfrm>
            <a:off x="7195110" y="5987741"/>
            <a:ext cx="1441450" cy="73818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ctr">
              <a:lnSpc>
                <a:spcPct val="100000"/>
              </a:lnSpc>
              <a:spcBef>
                <a:spcPct val="0"/>
              </a:spcBef>
              <a:buNone/>
            </a:pPr>
            <a:r>
              <a:rPr lang="en-US" altLang="zh-CN" dirty="0">
                <a:latin typeface="Times New Roman" panose="02020603050405020304" pitchFamily="18" charset="0"/>
                <a:ea typeface="宋体" panose="02010600030101010101" pitchFamily="2" charset="-122"/>
              </a:rPr>
              <a:t>Gazebo</a:t>
            </a:r>
            <a:r>
              <a:rPr lang="zh-CN" altLang="zh-CN" dirty="0">
                <a:ea typeface="宋体" panose="02010600030101010101" pitchFamily="2" charset="-122"/>
              </a:rPr>
              <a:t>中</a:t>
            </a:r>
            <a:endParaRPr lang="en-US" altLang="zh-CN" dirty="0">
              <a:ea typeface="宋体" panose="02010600030101010101" pitchFamily="2" charset="-122"/>
            </a:endParaRPr>
          </a:p>
          <a:p>
            <a:pPr marL="0" lvl="0" indent="0" algn="ctr">
              <a:lnSpc>
                <a:spcPct val="100000"/>
              </a:lnSpc>
              <a:spcBef>
                <a:spcPct val="0"/>
              </a:spcBef>
              <a:buNone/>
            </a:pPr>
            <a:r>
              <a:rPr lang="zh-CN" altLang="zh-CN" dirty="0">
                <a:ea typeface="宋体" panose="02010600030101010101" pitchFamily="2" charset="-122"/>
              </a:rPr>
              <a:t>工业机械手</a:t>
            </a:r>
            <a:r>
              <a:rPr lang="zh-CN" altLang="en-US" dirty="0">
                <a:ea typeface="宋体" panose="02010600030101010101" pitchFamily="2" charset="-122"/>
              </a:rPr>
              <a:t>运动</a:t>
            </a:r>
            <a:endParaRPr lang="en-US" altLang="zh-CN" dirty="0">
              <a:ea typeface="宋体" panose="02010600030101010101" pitchFamily="2" charset="-122"/>
            </a:endParaRPr>
          </a:p>
          <a:p>
            <a:pPr marL="0" lvl="0" indent="0" algn="ctr">
              <a:lnSpc>
                <a:spcPct val="100000"/>
              </a:lnSpc>
              <a:spcBef>
                <a:spcPct val="0"/>
              </a:spcBef>
              <a:buNone/>
            </a:pPr>
            <a:r>
              <a:rPr lang="zh-CN" altLang="en-US" dirty="0">
                <a:ea typeface="宋体" panose="02010600030101010101" pitchFamily="2" charset="-122"/>
              </a:rPr>
              <a:t>中间</a:t>
            </a:r>
            <a:r>
              <a:rPr lang="zh-CN" altLang="zh-CN" dirty="0">
                <a:ea typeface="宋体" panose="02010600030101010101" pitchFamily="2" charset="-122"/>
              </a:rPr>
              <a:t>位姿 </a:t>
            </a:r>
            <a:endParaRPr lang="zh-CN" altLang="en-US" dirty="0"/>
          </a:p>
        </p:txBody>
      </p:sp>
      <p:sp>
        <p:nvSpPr>
          <p:cNvPr id="25" name="矩形 29"/>
          <p:cNvSpPr/>
          <p:nvPr/>
        </p:nvSpPr>
        <p:spPr>
          <a:xfrm>
            <a:off x="4494864" y="6003616"/>
            <a:ext cx="1441450" cy="73818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ctr">
              <a:lnSpc>
                <a:spcPct val="100000"/>
              </a:lnSpc>
              <a:spcBef>
                <a:spcPct val="0"/>
              </a:spcBef>
              <a:buNone/>
            </a:pPr>
            <a:r>
              <a:rPr lang="en-US" altLang="zh-CN" dirty="0">
                <a:latin typeface="Times New Roman" panose="02020603050405020304" pitchFamily="18" charset="0"/>
                <a:ea typeface="宋体" panose="02010600030101010101" pitchFamily="2" charset="-122"/>
              </a:rPr>
              <a:t>Gazebo</a:t>
            </a:r>
            <a:r>
              <a:rPr lang="zh-CN" altLang="zh-CN" dirty="0">
                <a:ea typeface="宋体" panose="02010600030101010101" pitchFamily="2" charset="-122"/>
              </a:rPr>
              <a:t>中</a:t>
            </a:r>
            <a:endParaRPr lang="en-US" altLang="zh-CN" dirty="0">
              <a:ea typeface="宋体" panose="02010600030101010101" pitchFamily="2" charset="-122"/>
            </a:endParaRPr>
          </a:p>
          <a:p>
            <a:pPr marL="0" lvl="0" indent="0" algn="ctr">
              <a:lnSpc>
                <a:spcPct val="100000"/>
              </a:lnSpc>
              <a:spcBef>
                <a:spcPct val="0"/>
              </a:spcBef>
              <a:buNone/>
            </a:pPr>
            <a:r>
              <a:rPr lang="zh-CN" altLang="zh-CN" dirty="0">
                <a:ea typeface="宋体" panose="02010600030101010101" pitchFamily="2" charset="-122"/>
              </a:rPr>
              <a:t>工业机械手</a:t>
            </a:r>
            <a:r>
              <a:rPr lang="zh-CN" altLang="en-US" dirty="0">
                <a:ea typeface="宋体" panose="02010600030101010101" pitchFamily="2" charset="-122"/>
              </a:rPr>
              <a:t>运动</a:t>
            </a:r>
            <a:endParaRPr lang="en-US" altLang="zh-CN" dirty="0">
              <a:ea typeface="宋体" panose="02010600030101010101" pitchFamily="2" charset="-122"/>
            </a:endParaRPr>
          </a:p>
          <a:p>
            <a:pPr marL="0" lvl="0" indent="0" algn="ctr">
              <a:lnSpc>
                <a:spcPct val="100000"/>
              </a:lnSpc>
              <a:spcBef>
                <a:spcPct val="0"/>
              </a:spcBef>
              <a:buNone/>
            </a:pPr>
            <a:r>
              <a:rPr lang="zh-CN" altLang="en-US" dirty="0" smtClean="0">
                <a:ea typeface="宋体" panose="02010600030101010101" pitchFamily="2" charset="-122"/>
              </a:rPr>
              <a:t>到</a:t>
            </a:r>
            <a:r>
              <a:rPr lang="zh-CN" altLang="en-US" dirty="0">
                <a:ea typeface="宋体" panose="02010600030101010101" pitchFamily="2" charset="-122"/>
              </a:rPr>
              <a:t>目标</a:t>
            </a:r>
            <a:r>
              <a:rPr lang="zh-CN" altLang="zh-CN" dirty="0" smtClean="0">
                <a:ea typeface="宋体" panose="02010600030101010101" pitchFamily="2" charset="-122"/>
              </a:rPr>
              <a:t>位姿 </a:t>
            </a:r>
            <a:endParaRPr lang="zh-CN" altLang="en-US" dirty="0"/>
          </a:p>
        </p:txBody>
      </p:sp>
      <p:sp>
        <p:nvSpPr>
          <p:cNvPr id="26" name="文本框 25"/>
          <p:cNvSpPr txBox="1"/>
          <p:nvPr/>
        </p:nvSpPr>
        <p:spPr>
          <a:xfrm>
            <a:off x="0" y="267494"/>
            <a:ext cx="7365683" cy="507831"/>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五</a:t>
            </a:r>
            <a:r>
              <a:rPr lang="zh-CN" altLang="en-US" sz="2700" b="1" dirty="0">
                <a:solidFill>
                  <a:schemeClr val="accent4"/>
                </a:solidFill>
                <a:latin typeface="+mj-ea"/>
              </a:rPr>
              <a:t>、仿真工业机械手</a:t>
            </a:r>
            <a:r>
              <a:rPr lang="zh-CN" altLang="en-US" sz="2700" b="1" dirty="0" smtClean="0">
                <a:solidFill>
                  <a:schemeClr val="accent4"/>
                </a:solidFill>
                <a:latin typeface="+mj-ea"/>
              </a:rPr>
              <a:t>抓取</a:t>
            </a:r>
            <a:endParaRPr lang="zh-CN" altLang="en-US" sz="2700" b="1" dirty="0">
              <a:solidFill>
                <a:schemeClr val="accent4"/>
              </a:solidFill>
              <a:latin typeface="+mj-ea"/>
            </a:endParaRPr>
          </a:p>
        </p:txBody>
      </p:sp>
      <p:cxnSp>
        <p:nvCxnSpPr>
          <p:cNvPr id="3" name="直接箭头连接符 2"/>
          <p:cNvCxnSpPr/>
          <p:nvPr/>
        </p:nvCxnSpPr>
        <p:spPr>
          <a:xfrm flipV="1">
            <a:off x="6284259" y="2608729"/>
            <a:ext cx="475129" cy="89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3720353" y="1820863"/>
            <a:ext cx="0" cy="4166878"/>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flipV="1">
            <a:off x="6260093" y="5244353"/>
            <a:ext cx="611590" cy="89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p:cNvCxnSpPr/>
          <p:nvPr/>
        </p:nvCxnSpPr>
        <p:spPr>
          <a:xfrm>
            <a:off x="7870606" y="4055050"/>
            <a:ext cx="0" cy="1860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ransition spd="med" advTm="1938">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5370" name="图片 28"/>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2605088" y="1046163"/>
            <a:ext cx="6538913"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15365" name="矩形 1"/>
          <p:cNvSpPr/>
          <p:nvPr/>
        </p:nvSpPr>
        <p:spPr>
          <a:xfrm>
            <a:off x="447033" y="939391"/>
            <a:ext cx="2069797" cy="57708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研究</a:t>
            </a:r>
            <a:r>
              <a:rPr lang="zh-CN" altLang="en-US" sz="2100" dirty="0" smtClean="0">
                <a:solidFill>
                  <a:schemeClr val="accent1"/>
                </a:solidFill>
                <a:latin typeface="方正清刻本悦宋简体"/>
                <a:ea typeface="方正清刻本悦宋简体"/>
              </a:rPr>
              <a:t>意义、目的</a:t>
            </a:r>
            <a:endParaRPr lang="en-US" altLang="zh-CN" sz="2100" dirty="0">
              <a:solidFill>
                <a:schemeClr val="accent1"/>
              </a:solidFill>
              <a:latin typeface="方正清刻本悦宋简体"/>
              <a:ea typeface="方正清刻本悦宋简体"/>
            </a:endParaRPr>
          </a:p>
        </p:txBody>
      </p:sp>
      <p:sp>
        <p:nvSpPr>
          <p:cNvPr id="30" name="矩形 29"/>
          <p:cNvSpPr/>
          <p:nvPr/>
        </p:nvSpPr>
        <p:spPr>
          <a:xfrm>
            <a:off x="287652" y="2338442"/>
            <a:ext cx="4732338" cy="3317827"/>
          </a:xfrm>
          <a:prstGeom prst="rect">
            <a:avLst/>
          </a:prstGeom>
        </p:spPr>
        <p:txBody>
          <a:bodyPr lIns="91436" tIns="45718" rIns="91436" bIns="45718">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lang="en-US" altLang="zh-CN" sz="1600" dirty="0" smtClean="0">
                <a:latin typeface="宋体" panose="02010600030101010101" pitchFamily="2" charset="-122"/>
                <a:ea typeface="宋体" panose="02010600030101010101" pitchFamily="2" charset="-122"/>
              </a:rPr>
              <a:t>    </a:t>
            </a:r>
            <a:r>
              <a:rPr lang="zh-CN" altLang="zh-CN" sz="1600" dirty="0" smtClean="0">
                <a:latin typeface="宋体" panose="02010600030101010101" pitchFamily="2" charset="-122"/>
                <a:ea typeface="宋体" panose="02010600030101010101" pitchFamily="2" charset="-122"/>
              </a:rPr>
              <a:t>现有</a:t>
            </a:r>
            <a:r>
              <a:rPr lang="zh-CN" altLang="zh-CN" sz="1600" dirty="0">
                <a:latin typeface="宋体" panose="02010600030101010101" pitchFamily="2" charset="-122"/>
                <a:ea typeface="宋体" panose="02010600030101010101" pitchFamily="2" charset="-122"/>
              </a:rPr>
              <a:t>的工业机械手基本依靠编程示教指令的方式进行工作</a:t>
            </a:r>
            <a:r>
              <a:rPr lang="zh-CN" altLang="en-US" sz="1600" dirty="0" smtClean="0">
                <a:latin typeface="宋体" panose="02010600030101010101" pitchFamily="2" charset="-122"/>
                <a:ea typeface="宋体" panose="02010600030101010101" pitchFamily="2" charset="-122"/>
              </a:rPr>
              <a:t>。</a:t>
            </a:r>
            <a:r>
              <a:rPr lang="zh-CN" altLang="zh-CN" sz="1600" dirty="0" smtClean="0">
                <a:latin typeface="宋体" panose="02010600030101010101" pitchFamily="2" charset="-122"/>
                <a:ea typeface="宋体" panose="02010600030101010101" pitchFamily="2" charset="-122"/>
              </a:rPr>
              <a:t>难以</a:t>
            </a:r>
            <a:r>
              <a:rPr lang="zh-CN" altLang="zh-CN" sz="1600" dirty="0">
                <a:latin typeface="宋体" panose="02010600030101010101" pitchFamily="2" charset="-122"/>
                <a:ea typeface="宋体" panose="02010600030101010101" pitchFamily="2" charset="-122"/>
              </a:rPr>
              <a:t>使工业机械手更广泛的使用。</a:t>
            </a:r>
            <a:endParaRPr kumimoji="0" lang="en-US" altLang="zh-CN" sz="1600" b="0"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endParaRPr>
          </a:p>
          <a:p>
            <a:pPr lvl="0" eaLnBrk="1" fontAlgn="auto" hangingPunct="1">
              <a:lnSpc>
                <a:spcPct val="130000"/>
              </a:lnSpc>
              <a:spcBef>
                <a:spcPts val="0"/>
              </a:spcBef>
              <a:spcAft>
                <a:spcPts val="0"/>
              </a:spcAft>
              <a:defRPr/>
            </a:pPr>
            <a:r>
              <a:rPr lang="zh-CN" altLang="en-US"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a:p>
            <a:pPr lvl="0" algn="just" eaLnBrk="1" fontAlgn="auto" hangingPunct="1">
              <a:lnSpc>
                <a:spcPct val="130000"/>
              </a:lnSpc>
              <a:spcBef>
                <a:spcPts val="0"/>
              </a:spcBef>
              <a:spcAft>
                <a:spcPts val="0"/>
              </a:spcAft>
              <a:defRPr/>
            </a:pPr>
            <a:r>
              <a:rPr lang="en-US" altLang="zh-CN"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中国</a:t>
            </a:r>
            <a:r>
              <a:rPr lang="zh-CN" altLang="en-US" sz="1600" dirty="0">
                <a:latin typeface="宋体" panose="02010600030101010101" pitchFamily="2" charset="-122"/>
                <a:ea typeface="宋体" panose="02010600030101010101" pitchFamily="2" charset="-122"/>
              </a:rPr>
              <a:t>的工业机器人消费量最多，占到亚洲的</a:t>
            </a:r>
            <a:r>
              <a:rPr lang="en-US" altLang="zh-CN" sz="1600" dirty="0">
                <a:latin typeface="宋体" panose="02010600030101010101" pitchFamily="2" charset="-122"/>
                <a:ea typeface="宋体" panose="02010600030101010101" pitchFamily="2" charset="-122"/>
              </a:rPr>
              <a:t>60%</a:t>
            </a:r>
            <a:r>
              <a:rPr lang="zh-CN" altLang="en-US" sz="1600" dirty="0">
                <a:latin typeface="宋体" panose="02010600030101010101" pitchFamily="2" charset="-122"/>
                <a:ea typeface="宋体" panose="02010600030101010101" pitchFamily="2" charset="-122"/>
              </a:rPr>
              <a:t>以上，</a:t>
            </a:r>
            <a:r>
              <a:rPr lang="zh-CN" altLang="zh-CN" sz="1600" dirty="0">
                <a:latin typeface="宋体" panose="02010600030101010101" pitchFamily="2" charset="-122"/>
                <a:ea typeface="宋体" panose="02010600030101010101" pitchFamily="2" charset="-122"/>
              </a:rPr>
              <a:t>因此对工业机械手的应用研究将为中国</a:t>
            </a:r>
            <a:r>
              <a:rPr lang="zh-CN" altLang="en-US" sz="1600" dirty="0">
                <a:latin typeface="宋体" panose="02010600030101010101" pitchFamily="2" charset="-122"/>
                <a:ea typeface="宋体" panose="02010600030101010101" pitchFamily="2" charset="-122"/>
              </a:rPr>
              <a:t>的工业</a:t>
            </a:r>
            <a:r>
              <a:rPr lang="zh-CN" altLang="zh-CN" sz="1600" dirty="0">
                <a:latin typeface="宋体" panose="02010600030101010101" pitchFamily="2" charset="-122"/>
                <a:ea typeface="宋体" panose="02010600030101010101" pitchFamily="2" charset="-122"/>
              </a:rPr>
              <a:t>带来巨大的效益</a:t>
            </a:r>
            <a:r>
              <a:rPr lang="zh-CN" altLang="zh-CN" sz="1600" dirty="0" smtClean="0">
                <a:latin typeface="宋体" panose="02010600030101010101" pitchFamily="2" charset="-122"/>
                <a:ea typeface="宋体" panose="02010600030101010101" pitchFamily="2" charset="-122"/>
              </a:rPr>
              <a:t>。</a:t>
            </a:r>
            <a:endParaRPr lang="en-US" altLang="zh-CN" sz="1600" dirty="0">
              <a:solidFill>
                <a:schemeClr val="tx1">
                  <a:lumMod val="75000"/>
                  <a:lumOff val="25000"/>
                </a:schemeClr>
              </a:solidFill>
              <a:latin typeface="宋体" panose="02010600030101010101" pitchFamily="2" charset="-122"/>
              <a:ea typeface="宋体" panose="02010600030101010101" pitchFamily="2" charset="-122"/>
            </a:endParaRPr>
          </a:p>
          <a:p>
            <a:pPr lvl="0" eaLnBrk="1" fontAlgn="auto" hangingPunct="1">
              <a:lnSpc>
                <a:spcPct val="130000"/>
              </a:lnSpc>
              <a:spcBef>
                <a:spcPts val="0"/>
              </a:spcBef>
              <a:spcAft>
                <a:spcPts val="0"/>
              </a:spcAft>
              <a:defRPr/>
            </a:pPr>
            <a:endParaRPr kumimoji="0" lang="en-US" altLang="zh-CN" sz="16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lvl="0" algn="just"/>
            <a:r>
              <a:rPr lang="zh-CN" altLang="en-US" sz="1600" dirty="0" smtClean="0">
                <a:latin typeface="宋体" panose="02010600030101010101" pitchFamily="2" charset="-122"/>
                <a:ea typeface="宋体" panose="02010600030101010101" pitchFamily="2" charset="-122"/>
              </a:rPr>
              <a:t>    本</a:t>
            </a:r>
            <a:r>
              <a:rPr lang="zh-CN" altLang="en-US" sz="1600" dirty="0">
                <a:latin typeface="宋体" panose="02010600030101010101" pitchFamily="2" charset="-122"/>
                <a:ea typeface="宋体" panose="02010600030101010101" pitchFamily="2" charset="-122"/>
              </a:rPr>
              <a:t>研究目的是使用深度学习技术结合</a:t>
            </a:r>
            <a:r>
              <a:rPr lang="en-US" altLang="zh-CN" sz="1600" dirty="0">
                <a:latin typeface="宋体" panose="02010600030101010101" pitchFamily="2" charset="-122"/>
                <a:ea typeface="宋体" panose="02010600030101010101" pitchFamily="2" charset="-122"/>
              </a:rPr>
              <a:t>Kinect</a:t>
            </a:r>
            <a:r>
              <a:rPr lang="zh-CN" altLang="en-US" sz="1600" dirty="0">
                <a:latin typeface="宋体" panose="02010600030101010101" pitchFamily="2" charset="-122"/>
                <a:ea typeface="宋体" panose="02010600030101010101" pitchFamily="2" charset="-122"/>
              </a:rPr>
              <a:t>传感器的</a:t>
            </a:r>
            <a:r>
              <a:rPr lang="en-US" altLang="zh-CN" sz="1600" dirty="0">
                <a:latin typeface="宋体" panose="02010600030101010101" pitchFamily="2" charset="-122"/>
                <a:ea typeface="宋体" panose="02010600030101010101" pitchFamily="2" charset="-122"/>
              </a:rPr>
              <a:t>RGB-D</a:t>
            </a:r>
            <a:r>
              <a:rPr lang="zh-CN" altLang="en-US" sz="1600" dirty="0">
                <a:latin typeface="宋体" panose="02010600030101010101" pitchFamily="2" charset="-122"/>
                <a:ea typeface="宋体" panose="02010600030101010101" pitchFamily="2" charset="-122"/>
              </a:rPr>
              <a:t>图像解决工业机械手在抓取中的</a:t>
            </a:r>
            <a:r>
              <a:rPr lang="zh-CN" altLang="en-US" sz="1600" dirty="0">
                <a:solidFill>
                  <a:srgbClr val="FF0000"/>
                </a:solidFill>
                <a:latin typeface="宋体" panose="02010600030101010101" pitchFamily="2" charset="-122"/>
                <a:ea typeface="宋体" panose="02010600030101010101" pitchFamily="2" charset="-122"/>
              </a:rPr>
              <a:t>抓取检测问题</a:t>
            </a:r>
            <a:r>
              <a:rPr lang="zh-CN" altLang="en-US" sz="1600" dirty="0">
                <a:latin typeface="宋体" panose="02010600030101010101" pitchFamily="2" charset="-122"/>
                <a:ea typeface="宋体" panose="02010600030101010101" pitchFamily="2" charset="-122"/>
              </a:rPr>
              <a:t>，提升工业机械手的智能性，减少人的参与。</a:t>
            </a:r>
            <a:endParaRPr lang="zh-CN" altLang="en-US" sz="1600" dirty="0">
              <a:latin typeface="宋体" panose="02010600030101010101" pitchFamily="2" charset="-122"/>
              <a:ea typeface="宋体" panose="02010600030101010101" pitchFamily="2" charset="-122"/>
            </a:endParaRPr>
          </a:p>
        </p:txBody>
      </p:sp>
      <p:sp>
        <p:nvSpPr>
          <p:cNvPr id="15368" name="文本框 1"/>
          <p:cNvSpPr txBox="1"/>
          <p:nvPr/>
        </p:nvSpPr>
        <p:spPr>
          <a:xfrm>
            <a:off x="5696365" y="3650689"/>
            <a:ext cx="1018497" cy="27699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200" dirty="0" smtClean="0"/>
              <a:t>工业</a:t>
            </a:r>
            <a:r>
              <a:rPr lang="zh-CN" altLang="en-US" sz="1200" dirty="0"/>
              <a:t>机械手</a:t>
            </a:r>
          </a:p>
        </p:txBody>
      </p:sp>
      <p:pic>
        <p:nvPicPr>
          <p:cNvPr id="11" name="Picture 6" descr="https://ss0.bdstatic.com/70cFuHSh_Q1YnxGkpoWK1HF6hhy/it/u=561473091,1404408529&amp;fm=27&amp;gp=0.jpg"/>
          <p:cNvPicPr>
            <a:picLocks noChangeAspect="1"/>
          </p:cNvPicPr>
          <p:nvPr/>
        </p:nvPicPr>
        <p:blipFill>
          <a:blip r:embed="rId3"/>
          <a:stretch>
            <a:fillRect/>
          </a:stretch>
        </p:blipFill>
        <p:spPr>
          <a:xfrm>
            <a:off x="7560144" y="2306918"/>
            <a:ext cx="935876" cy="936625"/>
          </a:xfrm>
          <a:prstGeom prst="rect">
            <a:avLst/>
          </a:prstGeom>
          <a:noFill/>
          <a:ln w="9525">
            <a:noFill/>
          </a:ln>
        </p:spPr>
      </p:pic>
      <p:sp>
        <p:nvSpPr>
          <p:cNvPr id="12" name="文本框 2"/>
          <p:cNvSpPr txBox="1"/>
          <p:nvPr/>
        </p:nvSpPr>
        <p:spPr>
          <a:xfrm>
            <a:off x="7247826" y="3645180"/>
            <a:ext cx="1560512" cy="30638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dirty="0">
                <a:latin typeface="宋体" panose="02010600030101010101" pitchFamily="2" charset="-122"/>
                <a:ea typeface="宋体" panose="02010600030101010101" pitchFamily="2" charset="-122"/>
              </a:rPr>
              <a:t>示教编程盒</a:t>
            </a:r>
            <a:r>
              <a:rPr lang="en-US" altLang="zh-CN" dirty="0">
                <a:latin typeface="宋体" panose="02010600030101010101" pitchFamily="2" charset="-122"/>
                <a:ea typeface="宋体" panose="02010600030101010101" pitchFamily="2" charset="-122"/>
              </a:rPr>
              <a:t>(ABB)</a:t>
            </a:r>
            <a:endParaRPr lang="zh-CN" altLang="en-US" dirty="0">
              <a:latin typeface="宋体" panose="02010600030101010101" pitchFamily="2" charset="-122"/>
              <a:ea typeface="宋体" panose="02010600030101010101" pitchFamily="2" charset="-122"/>
            </a:endParaRPr>
          </a:p>
        </p:txBody>
      </p:sp>
      <p:pic>
        <p:nvPicPr>
          <p:cNvPr id="13" name="Picture 2" descr="https://ss0.bdstatic.com/70cFuHSh_Q1YnxGkpoWK1HF6hhy/it/u=3938125573,3103176757&amp;fm=27&amp;gp=0.jpg"/>
          <p:cNvPicPr>
            <a:picLocks noChangeAspect="1"/>
          </p:cNvPicPr>
          <p:nvPr/>
        </p:nvPicPr>
        <p:blipFill>
          <a:blip r:embed="rId4"/>
          <a:stretch>
            <a:fillRect/>
          </a:stretch>
        </p:blipFill>
        <p:spPr>
          <a:xfrm>
            <a:off x="7436083" y="4210204"/>
            <a:ext cx="1183997" cy="1728025"/>
          </a:xfrm>
          <a:prstGeom prst="rect">
            <a:avLst/>
          </a:prstGeom>
          <a:noFill/>
          <a:ln w="9525">
            <a:noFill/>
          </a:ln>
        </p:spPr>
      </p:pic>
      <p:sp>
        <p:nvSpPr>
          <p:cNvPr id="14" name="文本框 386"/>
          <p:cNvSpPr txBox="1"/>
          <p:nvPr/>
        </p:nvSpPr>
        <p:spPr>
          <a:xfrm>
            <a:off x="7247826" y="6187046"/>
            <a:ext cx="1720850" cy="3079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dirty="0">
                <a:latin typeface="宋体" panose="02010600030101010101" pitchFamily="2" charset="-122"/>
                <a:ea typeface="宋体" panose="02010600030101010101" pitchFamily="2" charset="-122"/>
              </a:rPr>
              <a:t>示教编程盒</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安川</a:t>
            </a:r>
            <a:r>
              <a:rPr lang="en-US"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pic>
        <p:nvPicPr>
          <p:cNvPr id="15" name="Picture 4" descr="https://ss0.bdstatic.com/70cFuHSh_Q1YnxGkpoWK1HF6hhy/it/u=2678808736,2916466660&amp;fm=27&amp;gp=0.jpg"/>
          <p:cNvPicPr>
            <a:picLocks noChangeAspect="1"/>
          </p:cNvPicPr>
          <p:nvPr/>
        </p:nvPicPr>
        <p:blipFill>
          <a:blip r:embed="rId5"/>
          <a:stretch>
            <a:fillRect/>
          </a:stretch>
        </p:blipFill>
        <p:spPr>
          <a:xfrm>
            <a:off x="5254013" y="4581368"/>
            <a:ext cx="1759790" cy="1228135"/>
          </a:xfrm>
          <a:prstGeom prst="rect">
            <a:avLst/>
          </a:prstGeom>
          <a:noFill/>
          <a:ln w="9525">
            <a:noFill/>
          </a:ln>
        </p:spPr>
      </p:pic>
      <p:sp>
        <p:nvSpPr>
          <p:cNvPr id="16" name="文本框 385"/>
          <p:cNvSpPr txBox="1"/>
          <p:nvPr/>
        </p:nvSpPr>
        <p:spPr>
          <a:xfrm>
            <a:off x="5363439" y="5971801"/>
            <a:ext cx="1801906" cy="52322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ctr">
              <a:lnSpc>
                <a:spcPct val="100000"/>
              </a:lnSpc>
              <a:spcBef>
                <a:spcPct val="0"/>
              </a:spcBef>
              <a:buNone/>
            </a:pPr>
            <a:r>
              <a:rPr lang="zh-CN" altLang="en-US" dirty="0">
                <a:latin typeface="宋体" panose="02010600030101010101" pitchFamily="2" charset="-122"/>
                <a:ea typeface="宋体" panose="02010600030101010101" pitchFamily="2" charset="-122"/>
              </a:rPr>
              <a:t>示教编程</a:t>
            </a:r>
            <a:r>
              <a:rPr lang="zh-CN" altLang="en-US" dirty="0" smtClean="0">
                <a:latin typeface="宋体" panose="02010600030101010101" pitchFamily="2" charset="-122"/>
                <a:ea typeface="宋体" panose="02010600030101010101" pitchFamily="2" charset="-122"/>
              </a:rPr>
              <a:t>软件</a:t>
            </a:r>
            <a:endParaRPr lang="en-US" altLang="zh-CN" dirty="0" smtClean="0">
              <a:latin typeface="宋体" panose="02010600030101010101" pitchFamily="2" charset="-122"/>
              <a:ea typeface="宋体" panose="02010600030101010101" pitchFamily="2" charset="-122"/>
            </a:endParaRPr>
          </a:p>
          <a:p>
            <a:pPr marL="0" lvl="0" indent="0" algn="ctr">
              <a:lnSpc>
                <a:spcPct val="100000"/>
              </a:lnSpc>
              <a:spcBef>
                <a:spcPct val="0"/>
              </a:spcBef>
              <a:buNone/>
            </a:pPr>
            <a:r>
              <a:rPr lang="zh-CN" altLang="en-US" dirty="0" smtClean="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RobotStudiio</a:t>
            </a:r>
            <a:r>
              <a:rPr lang="zh-CN" altLang="en-US" dirty="0">
                <a:latin typeface="宋体" panose="02010600030101010101" pitchFamily="2" charset="-122"/>
                <a:ea typeface="宋体" panose="02010600030101010101" pitchFamily="2" charset="-122"/>
              </a:rPr>
              <a:t>）</a:t>
            </a:r>
          </a:p>
        </p:txBody>
      </p:sp>
      <p:sp>
        <p:nvSpPr>
          <p:cNvPr id="17" name="文本框 16"/>
          <p:cNvSpPr txBox="1"/>
          <p:nvPr/>
        </p:nvSpPr>
        <p:spPr>
          <a:xfrm>
            <a:off x="-4763" y="267494"/>
            <a:ext cx="4522788" cy="508000"/>
          </a:xfrm>
          <a:prstGeom prst="rect">
            <a:avLst/>
          </a:prstGeom>
          <a:noFill/>
        </p:spPr>
        <p:txBody>
          <a:bodyPr>
            <a:spAutoFit/>
          </a:bodyPr>
          <a:lstStyle/>
          <a:p>
            <a:pPr marR="0" defTabSz="914400" eaLnBrk="1" fontAlgn="auto" hangingPunct="1">
              <a:spcBef>
                <a:spcPts val="0"/>
              </a:spcBef>
              <a:spcAft>
                <a:spcPts val="0"/>
              </a:spcAft>
              <a:buClrTx/>
              <a:buSzTx/>
              <a:buFontTx/>
              <a:buNone/>
              <a:defRPr/>
            </a:pPr>
            <a:r>
              <a:rPr kumimoji="0" lang="zh-CN" altLang="en-US" sz="2700" b="1" kern="1200" cap="none" spc="0" normalizeH="0" baseline="0" noProof="0" dirty="0" smtClean="0">
                <a:solidFill>
                  <a:schemeClr val="accent4"/>
                </a:solidFill>
                <a:latin typeface="+mj-ea"/>
                <a:ea typeface="+mj-ea"/>
                <a:cs typeface="+mn-cs"/>
              </a:rPr>
              <a:t>一、研究</a:t>
            </a:r>
            <a:r>
              <a:rPr kumimoji="0" lang="zh-CN" altLang="en-US" sz="2700" b="1" kern="1200" cap="none" spc="0" normalizeH="0" baseline="0" noProof="0" dirty="0">
                <a:solidFill>
                  <a:schemeClr val="accent4"/>
                </a:solidFill>
                <a:latin typeface="+mj-ea"/>
                <a:ea typeface="+mj-ea"/>
                <a:cs typeface="+mn-cs"/>
              </a:rPr>
              <a:t>背景</a:t>
            </a:r>
          </a:p>
        </p:txBody>
      </p:sp>
      <p:cxnSp>
        <p:nvCxnSpPr>
          <p:cNvPr id="18" name="直接连接符 17"/>
          <p:cNvCxnSpPr/>
          <p:nvPr/>
        </p:nvCxnSpPr>
        <p:spPr>
          <a:xfrm flipV="1">
            <a:off x="259919" y="4392706"/>
            <a:ext cx="4760071" cy="19798"/>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sp>
        <p:nvSpPr>
          <p:cNvPr id="19" name="Oval 4"/>
          <p:cNvSpPr/>
          <p:nvPr/>
        </p:nvSpPr>
        <p:spPr>
          <a:xfrm>
            <a:off x="2177585" y="5657476"/>
            <a:ext cx="625475" cy="62865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0" i="0" u="none" strike="noStrike" kern="1200" cap="none" spc="0" normalizeH="0" baseline="0" noProof="0">
              <a:ln>
                <a:noFill/>
              </a:ln>
              <a:solidFill>
                <a:schemeClr val="bg1">
                  <a:lumMod val="95000"/>
                </a:schemeClr>
              </a:solidFill>
              <a:effectLst/>
              <a:uLnTx/>
              <a:uFillTx/>
              <a:latin typeface="+mn-lt"/>
              <a:ea typeface="+mn-ea"/>
              <a:cs typeface="+mn-cs"/>
            </a:endParaRPr>
          </a:p>
        </p:txBody>
      </p:sp>
      <p:grpSp>
        <p:nvGrpSpPr>
          <p:cNvPr id="20" name="Group 20"/>
          <p:cNvGrpSpPr/>
          <p:nvPr/>
        </p:nvGrpSpPr>
        <p:grpSpPr>
          <a:xfrm>
            <a:off x="2319706" y="5796806"/>
            <a:ext cx="350810" cy="352989"/>
            <a:chOff x="7971783" y="2080670"/>
            <a:chExt cx="401822" cy="404317"/>
          </a:xfrm>
          <a:solidFill>
            <a:schemeClr val="bg1"/>
          </a:solidFill>
        </p:grpSpPr>
        <p:sp>
          <p:nvSpPr>
            <p:cNvPr id="21" name="Freeform 42"/>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2">
                    <a:lumMod val="50000"/>
                  </a:schemeClr>
                </a:solidFill>
                <a:effectLst/>
                <a:uLnTx/>
                <a:uFillTx/>
                <a:latin typeface="+mn-lt"/>
                <a:ea typeface="微软雅黑" panose="020B0503020204020204" pitchFamily="34" charset="-122"/>
                <a:cs typeface="+mn-cs"/>
              </a:endParaRPr>
            </a:p>
          </p:txBody>
        </p:sp>
        <p:sp>
          <p:nvSpPr>
            <p:cNvPr id="22" name="Freeform 43"/>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2">
                    <a:lumMod val="50000"/>
                  </a:schemeClr>
                </a:solidFill>
                <a:effectLst/>
                <a:uLnTx/>
                <a:uFillTx/>
                <a:latin typeface="+mn-lt"/>
                <a:ea typeface="微软雅黑" panose="020B0503020204020204" pitchFamily="34" charset="-122"/>
                <a:cs typeface="+mn-cs"/>
              </a:endParaRPr>
            </a:p>
          </p:txBody>
        </p:sp>
      </p:grpSp>
      <p:pic>
        <p:nvPicPr>
          <p:cNvPr id="25" name="图片 29"/>
          <p:cNvPicPr>
            <a:picLocks noChangeAspect="1"/>
          </p:cNvPicPr>
          <p:nvPr/>
        </p:nvPicPr>
        <p:blipFill>
          <a:blip r:embed="rId6"/>
          <a:srcRect l="78101"/>
          <a:stretch>
            <a:fillRect/>
          </a:stretch>
        </p:blipFill>
        <p:spPr>
          <a:xfrm>
            <a:off x="5759142" y="2173614"/>
            <a:ext cx="749532" cy="1203232"/>
          </a:xfrm>
          <a:prstGeom prst="rect">
            <a:avLst/>
          </a:prstGeom>
          <a:noFill/>
          <a:ln w="9525">
            <a:noFill/>
          </a:ln>
        </p:spPr>
      </p:pic>
    </p:spTree>
  </p:cSld>
  <p:clrMapOvr>
    <a:masterClrMapping/>
  </p:clrMapOvr>
  <p:transition spd="med" advTm="23505">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4"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64534" name="图片 28"/>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1798638" y="1046163"/>
            <a:ext cx="7345363"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64517" name="矩形 1"/>
          <p:cNvSpPr/>
          <p:nvPr/>
        </p:nvSpPr>
        <p:spPr>
          <a:xfrm>
            <a:off x="447675" y="900113"/>
            <a:ext cx="1262063" cy="5778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实验结果</a:t>
            </a:r>
          </a:p>
        </p:txBody>
      </p:sp>
      <p:sp>
        <p:nvSpPr>
          <p:cNvPr id="64518" name="Rectangle 2"/>
          <p:cNvSpPr/>
          <p:nvPr/>
        </p:nvSpPr>
        <p:spPr>
          <a:xfrm>
            <a:off x="0" y="0"/>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sp>
        <p:nvSpPr>
          <p:cNvPr id="64519" name="Rectangle 6"/>
          <p:cNvSpPr/>
          <p:nvPr/>
        </p:nvSpPr>
        <p:spPr>
          <a:xfrm>
            <a:off x="1344613" y="3544888"/>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sp>
        <p:nvSpPr>
          <p:cNvPr id="14" name="圆角矩形 13"/>
          <p:cNvSpPr/>
          <p:nvPr/>
        </p:nvSpPr>
        <p:spPr>
          <a:xfrm rot="10800000" flipV="1">
            <a:off x="358775" y="1820863"/>
            <a:ext cx="2460625"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测试抓取</a:t>
            </a:r>
          </a:p>
        </p:txBody>
      </p:sp>
      <p:pic>
        <p:nvPicPr>
          <p:cNvPr id="64521" name="图片 18" descr="G:\图片\image.png"/>
          <p:cNvPicPr>
            <a:picLocks noChangeAspect="1"/>
          </p:cNvPicPr>
          <p:nvPr/>
        </p:nvPicPr>
        <p:blipFill>
          <a:blip r:embed="rId3"/>
          <a:stretch>
            <a:fillRect/>
          </a:stretch>
        </p:blipFill>
        <p:spPr>
          <a:xfrm>
            <a:off x="373063" y="2481263"/>
            <a:ext cx="1439862" cy="1022350"/>
          </a:xfrm>
          <a:prstGeom prst="rect">
            <a:avLst/>
          </a:prstGeom>
          <a:noFill/>
          <a:ln w="9525">
            <a:noFill/>
          </a:ln>
        </p:spPr>
      </p:pic>
      <p:pic>
        <p:nvPicPr>
          <p:cNvPr id="64522" name="图片 19" descr="G:\图片\image2.png"/>
          <p:cNvPicPr>
            <a:picLocks noChangeAspect="1"/>
          </p:cNvPicPr>
          <p:nvPr/>
        </p:nvPicPr>
        <p:blipFill>
          <a:blip r:embed="rId4"/>
          <a:stretch>
            <a:fillRect/>
          </a:stretch>
        </p:blipFill>
        <p:spPr>
          <a:xfrm>
            <a:off x="2197100" y="2482850"/>
            <a:ext cx="1438275" cy="1022350"/>
          </a:xfrm>
          <a:prstGeom prst="rect">
            <a:avLst/>
          </a:prstGeom>
          <a:noFill/>
          <a:ln w="9525">
            <a:noFill/>
          </a:ln>
        </p:spPr>
      </p:pic>
      <p:pic>
        <p:nvPicPr>
          <p:cNvPr id="64523" name="图片 17"/>
          <p:cNvPicPr>
            <a:picLocks noChangeAspect="1"/>
          </p:cNvPicPr>
          <p:nvPr/>
        </p:nvPicPr>
        <p:blipFill>
          <a:blip r:embed="rId5"/>
          <a:stretch>
            <a:fillRect/>
          </a:stretch>
        </p:blipFill>
        <p:spPr>
          <a:xfrm>
            <a:off x="403225" y="4084638"/>
            <a:ext cx="1409700" cy="1409700"/>
          </a:xfrm>
          <a:prstGeom prst="rect">
            <a:avLst/>
          </a:prstGeom>
          <a:noFill/>
          <a:ln w="9525">
            <a:noFill/>
          </a:ln>
        </p:spPr>
      </p:pic>
      <p:pic>
        <p:nvPicPr>
          <p:cNvPr id="64524" name="图片 21"/>
          <p:cNvPicPr>
            <a:picLocks noChangeAspect="1"/>
          </p:cNvPicPr>
          <p:nvPr/>
        </p:nvPicPr>
        <p:blipFill>
          <a:blip r:embed="rId6"/>
          <a:stretch>
            <a:fillRect/>
          </a:stretch>
        </p:blipFill>
        <p:spPr>
          <a:xfrm>
            <a:off x="2197100" y="4084638"/>
            <a:ext cx="1441450" cy="1436687"/>
          </a:xfrm>
          <a:prstGeom prst="rect">
            <a:avLst/>
          </a:prstGeom>
          <a:noFill/>
          <a:ln w="9525">
            <a:noFill/>
          </a:ln>
        </p:spPr>
      </p:pic>
      <p:pic>
        <p:nvPicPr>
          <p:cNvPr id="64525" name="图片 23"/>
          <p:cNvPicPr>
            <a:picLocks noChangeAspect="1"/>
          </p:cNvPicPr>
          <p:nvPr/>
        </p:nvPicPr>
        <p:blipFill>
          <a:blip r:embed="rId7"/>
          <a:stretch>
            <a:fillRect/>
          </a:stretch>
        </p:blipFill>
        <p:spPr>
          <a:xfrm>
            <a:off x="4256088" y="4102100"/>
            <a:ext cx="1406525" cy="1403350"/>
          </a:xfrm>
          <a:prstGeom prst="rect">
            <a:avLst/>
          </a:prstGeom>
          <a:noFill/>
          <a:ln w="12700" cap="flat" cmpd="sng">
            <a:solidFill>
              <a:schemeClr val="tx1"/>
            </a:solidFill>
            <a:prstDash val="solid"/>
            <a:miter/>
            <a:headEnd type="none" w="med" len="med"/>
            <a:tailEnd type="none" w="med" len="med"/>
          </a:ln>
        </p:spPr>
      </p:pic>
      <p:sp>
        <p:nvSpPr>
          <p:cNvPr id="64526" name="矩形 1"/>
          <p:cNvSpPr/>
          <p:nvPr/>
        </p:nvSpPr>
        <p:spPr>
          <a:xfrm>
            <a:off x="627063" y="3489325"/>
            <a:ext cx="903287" cy="30638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dirty="0">
                <a:latin typeface="宋体" panose="02010600030101010101" pitchFamily="2" charset="-122"/>
                <a:ea typeface="宋体" panose="02010600030101010101" pitchFamily="2" charset="-122"/>
              </a:rPr>
              <a:t>深度图像</a:t>
            </a:r>
          </a:p>
        </p:txBody>
      </p:sp>
      <p:sp>
        <p:nvSpPr>
          <p:cNvPr id="64527" name="矩形 1"/>
          <p:cNvSpPr/>
          <p:nvPr/>
        </p:nvSpPr>
        <p:spPr>
          <a:xfrm>
            <a:off x="2513013" y="3503613"/>
            <a:ext cx="903287" cy="3079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dirty="0">
                <a:latin typeface="宋体" panose="02010600030101010101" pitchFamily="2" charset="-122"/>
                <a:ea typeface="宋体" panose="02010600030101010101" pitchFamily="2" charset="-122"/>
              </a:rPr>
              <a:t>彩色图像</a:t>
            </a:r>
          </a:p>
        </p:txBody>
      </p:sp>
      <p:cxnSp>
        <p:nvCxnSpPr>
          <p:cNvPr id="21" name="直接连接符 20"/>
          <p:cNvCxnSpPr/>
          <p:nvPr/>
        </p:nvCxnSpPr>
        <p:spPr>
          <a:xfrm>
            <a:off x="373063" y="2359025"/>
            <a:ext cx="7977188" cy="1905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358775" y="3759200"/>
            <a:ext cx="7991475" cy="61913"/>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4530" name="矩形 1"/>
          <p:cNvSpPr/>
          <p:nvPr/>
        </p:nvSpPr>
        <p:spPr>
          <a:xfrm>
            <a:off x="6051550" y="3013075"/>
            <a:ext cx="2339102" cy="30777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dirty="0">
                <a:latin typeface="宋体" panose="02010600030101010101" pitchFamily="2" charset="-122"/>
                <a:ea typeface="宋体" panose="02010600030101010101" pitchFamily="2" charset="-122"/>
              </a:rPr>
              <a:t>仿真</a:t>
            </a:r>
            <a:r>
              <a:rPr lang="en-US" altLang="zh-CN" dirty="0">
                <a:latin typeface="宋体" panose="02010600030101010101" pitchFamily="2" charset="-122"/>
                <a:ea typeface="宋体" panose="02010600030101010101" pitchFamily="2" charset="-122"/>
              </a:rPr>
              <a:t>Kinect</a:t>
            </a:r>
            <a:r>
              <a:rPr lang="zh-CN" altLang="en-US" dirty="0">
                <a:latin typeface="宋体" panose="02010600030101010101" pitchFamily="2" charset="-122"/>
                <a:ea typeface="宋体" panose="02010600030101010101" pitchFamily="2" charset="-122"/>
              </a:rPr>
              <a:t>采集的场景图像</a:t>
            </a:r>
          </a:p>
        </p:txBody>
      </p:sp>
      <p:cxnSp>
        <p:nvCxnSpPr>
          <p:cNvPr id="27" name="直接连接符 26"/>
          <p:cNvCxnSpPr/>
          <p:nvPr/>
        </p:nvCxnSpPr>
        <p:spPr>
          <a:xfrm flipV="1">
            <a:off x="358775" y="5732463"/>
            <a:ext cx="7991475" cy="61913"/>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4532" name="矩形 1"/>
          <p:cNvSpPr/>
          <p:nvPr/>
        </p:nvSpPr>
        <p:spPr>
          <a:xfrm>
            <a:off x="6546850" y="4657725"/>
            <a:ext cx="1620838" cy="3079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dirty="0">
                <a:latin typeface="宋体" panose="02010600030101010101" pitchFamily="2" charset="-122"/>
                <a:ea typeface="宋体" panose="02010600030101010101" pitchFamily="2" charset="-122"/>
              </a:rPr>
              <a:t>抓取检测中间结果</a:t>
            </a:r>
          </a:p>
        </p:txBody>
      </p:sp>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98963" y="2511424"/>
            <a:ext cx="1074885" cy="1074885"/>
          </a:xfrm>
          <a:prstGeom prst="rect">
            <a:avLst/>
          </a:prstGeom>
          <a:ln w="15875">
            <a:solidFill>
              <a:schemeClr val="tx1"/>
            </a:solidFill>
          </a:ln>
        </p:spPr>
      </p:pic>
      <p:sp>
        <p:nvSpPr>
          <p:cNvPr id="24" name="文本框 23"/>
          <p:cNvSpPr txBox="1"/>
          <p:nvPr/>
        </p:nvSpPr>
        <p:spPr>
          <a:xfrm>
            <a:off x="0" y="267494"/>
            <a:ext cx="7365683" cy="507831"/>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五</a:t>
            </a:r>
            <a:r>
              <a:rPr lang="zh-CN" altLang="en-US" sz="2700" b="1" dirty="0">
                <a:solidFill>
                  <a:schemeClr val="accent4"/>
                </a:solidFill>
                <a:latin typeface="+mj-ea"/>
              </a:rPr>
              <a:t>、仿真工业机械手</a:t>
            </a:r>
            <a:r>
              <a:rPr lang="zh-CN" altLang="en-US" sz="2700" b="1" dirty="0" smtClean="0">
                <a:solidFill>
                  <a:schemeClr val="accent4"/>
                </a:solidFill>
                <a:latin typeface="+mj-ea"/>
              </a:rPr>
              <a:t>抓取</a:t>
            </a:r>
            <a:endParaRPr lang="zh-CN" altLang="en-US" sz="2700" b="1" dirty="0">
              <a:solidFill>
                <a:schemeClr val="accent4"/>
              </a:solidFill>
              <a:latin typeface="+mj-ea"/>
            </a:endParaRPr>
          </a:p>
        </p:txBody>
      </p:sp>
    </p:spTree>
  </p:cSld>
  <p:clrMapOvr>
    <a:masterClrMapping/>
  </p:clrMapOvr>
  <p:transition spd="med" advTm="43">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8"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65548" name="图片 28"/>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1798638" y="1046163"/>
            <a:ext cx="7345363"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65541" name="矩形 1"/>
          <p:cNvSpPr/>
          <p:nvPr/>
        </p:nvSpPr>
        <p:spPr>
          <a:xfrm>
            <a:off x="447675" y="900113"/>
            <a:ext cx="1262063" cy="5778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实验结果</a:t>
            </a:r>
          </a:p>
        </p:txBody>
      </p:sp>
      <p:sp>
        <p:nvSpPr>
          <p:cNvPr id="65542" name="Rectangle 2"/>
          <p:cNvSpPr/>
          <p:nvPr/>
        </p:nvSpPr>
        <p:spPr>
          <a:xfrm>
            <a:off x="0" y="0"/>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sp>
        <p:nvSpPr>
          <p:cNvPr id="14" name="圆角矩形 13"/>
          <p:cNvSpPr/>
          <p:nvPr/>
        </p:nvSpPr>
        <p:spPr>
          <a:xfrm rot="10800000" flipV="1">
            <a:off x="358775" y="1820863"/>
            <a:ext cx="2460625"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测试抓取</a:t>
            </a:r>
          </a:p>
        </p:txBody>
      </p:sp>
      <p:pic>
        <p:nvPicPr>
          <p:cNvPr id="65544" name="图片 15" descr="G:\图片\2018-02-04 19_47_13____________.png"/>
          <p:cNvPicPr>
            <a:picLocks noChangeAspect="1"/>
          </p:cNvPicPr>
          <p:nvPr/>
        </p:nvPicPr>
        <p:blipFill>
          <a:blip r:embed="rId3"/>
          <a:srcRect t="572" r="4813" b="17557"/>
          <a:stretch>
            <a:fillRect/>
          </a:stretch>
        </p:blipFill>
        <p:spPr>
          <a:xfrm>
            <a:off x="6488113" y="2225675"/>
            <a:ext cx="1800225" cy="1800225"/>
          </a:xfrm>
          <a:prstGeom prst="rect">
            <a:avLst/>
          </a:prstGeom>
          <a:noFill/>
          <a:ln w="9525">
            <a:noFill/>
          </a:ln>
        </p:spPr>
      </p:pic>
      <p:pic>
        <p:nvPicPr>
          <p:cNvPr id="65545" name="图片 16" descr="G:\图片\2018-02-04 21_39_55____________.png"/>
          <p:cNvPicPr>
            <a:picLocks noChangeAspect="1"/>
          </p:cNvPicPr>
          <p:nvPr/>
        </p:nvPicPr>
        <p:blipFill>
          <a:blip r:embed="rId4"/>
          <a:srcRect l="3801" t="8118" r="37498" b="25793"/>
          <a:stretch>
            <a:fillRect/>
          </a:stretch>
        </p:blipFill>
        <p:spPr>
          <a:xfrm>
            <a:off x="6488113" y="4619625"/>
            <a:ext cx="1800225" cy="1800225"/>
          </a:xfrm>
          <a:prstGeom prst="rect">
            <a:avLst/>
          </a:prstGeom>
          <a:noFill/>
          <a:ln w="9525">
            <a:noFill/>
          </a:ln>
        </p:spPr>
      </p:pic>
      <p:pic>
        <p:nvPicPr>
          <p:cNvPr id="2" name="图片 1"/>
          <p:cNvPicPr>
            <a:picLocks noChangeAspect="1"/>
          </p:cNvPicPr>
          <p:nvPr/>
        </p:nvPicPr>
        <p:blipFill>
          <a:blip r:embed="rId5"/>
          <a:stretch>
            <a:fillRect/>
          </a:stretch>
        </p:blipFill>
        <p:spPr>
          <a:xfrm>
            <a:off x="177006" y="3422276"/>
            <a:ext cx="6045527" cy="2997574"/>
          </a:xfrm>
          <a:prstGeom prst="rect">
            <a:avLst/>
          </a:prstGeom>
        </p:spPr>
      </p:pic>
      <p:sp>
        <p:nvSpPr>
          <p:cNvPr id="3" name="矩形 2"/>
          <p:cNvSpPr/>
          <p:nvPr/>
        </p:nvSpPr>
        <p:spPr>
          <a:xfrm>
            <a:off x="177006" y="2436593"/>
            <a:ext cx="5774859" cy="646331"/>
          </a:xfrm>
          <a:prstGeom prst="rect">
            <a:avLst/>
          </a:prstGeom>
        </p:spPr>
        <p:txBody>
          <a:bodyPr wrap="square">
            <a:spAutoFit/>
          </a:bodyPr>
          <a:lstStyle/>
          <a:p>
            <a:pPr lvl="0">
              <a:defRPr/>
            </a:pPr>
            <a:r>
              <a:rPr lang="zh-CN" altLang="en-US" dirty="0" smtClean="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驱动</a:t>
            </a:r>
            <a:r>
              <a:rPr lang="zh-CN" altLang="en-US" dirty="0" smtClean="0">
                <a:latin typeface="宋体" panose="02010600030101010101" pitchFamily="2" charset="-122"/>
                <a:ea typeface="宋体" panose="02010600030101010101" pitchFamily="2" charset="-122"/>
              </a:rPr>
              <a:t>工业机械手运动到</a:t>
            </a:r>
            <a:r>
              <a:rPr lang="zh-CN" altLang="en-US" dirty="0">
                <a:latin typeface="宋体" panose="02010600030101010101" pitchFamily="2" charset="-122"/>
                <a:ea typeface="宋体" panose="02010600030101010101" pitchFamily="2" charset="-122"/>
              </a:rPr>
              <a:t>最</a:t>
            </a:r>
            <a:r>
              <a:rPr lang="zh-CN" altLang="en-US" dirty="0" smtClean="0">
                <a:latin typeface="宋体" panose="02010600030101010101" pitchFamily="2" charset="-122"/>
                <a:ea typeface="宋体" panose="02010600030101010101" pitchFamily="2" charset="-122"/>
              </a:rPr>
              <a:t>优抓取区域</a:t>
            </a:r>
            <a:r>
              <a:rPr lang="zh-CN" altLang="en-US" dirty="0" smtClean="0">
                <a:latin typeface="宋体" panose="02010600030101010101" pitchFamily="2" charset="-122"/>
                <a:ea typeface="宋体" panose="02010600030101010101" pitchFamily="2" charset="-122"/>
              </a:rPr>
              <a:t>后</a:t>
            </a:r>
            <a:r>
              <a:rPr lang="zh-CN" altLang="en-US" dirty="0" smtClean="0">
                <a:latin typeface="宋体" panose="02010600030101010101" pitchFamily="2" charset="-122"/>
                <a:ea typeface="宋体" panose="02010600030101010101" pitchFamily="2" charset="-122"/>
              </a:rPr>
              <a:t>，合起二指夹具进行抓取，如下图</a:t>
            </a:r>
            <a:endParaRPr lang="zh-CN" altLang="zh-CN" dirty="0">
              <a:latin typeface="宋体" panose="02010600030101010101" pitchFamily="2" charset="-122"/>
              <a:ea typeface="宋体" panose="02010600030101010101" pitchFamily="2" charset="-122"/>
            </a:endParaRPr>
          </a:p>
        </p:txBody>
      </p:sp>
      <p:sp>
        <p:nvSpPr>
          <p:cNvPr id="15" name="文本框 14"/>
          <p:cNvSpPr txBox="1"/>
          <p:nvPr/>
        </p:nvSpPr>
        <p:spPr>
          <a:xfrm>
            <a:off x="0" y="267494"/>
            <a:ext cx="7365683" cy="507831"/>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五</a:t>
            </a:r>
            <a:r>
              <a:rPr lang="zh-CN" altLang="en-US" sz="2700" b="1" dirty="0">
                <a:solidFill>
                  <a:schemeClr val="accent4"/>
                </a:solidFill>
                <a:latin typeface="+mj-ea"/>
              </a:rPr>
              <a:t>、仿真工业机械手</a:t>
            </a:r>
            <a:r>
              <a:rPr lang="zh-CN" altLang="en-US" sz="2700" b="1" dirty="0" smtClean="0">
                <a:solidFill>
                  <a:schemeClr val="accent4"/>
                </a:solidFill>
                <a:latin typeface="+mj-ea"/>
              </a:rPr>
              <a:t>抓取</a:t>
            </a:r>
            <a:endParaRPr lang="zh-CN" altLang="en-US" sz="2700" b="1" dirty="0">
              <a:solidFill>
                <a:schemeClr val="accent4"/>
              </a:solidFill>
              <a:latin typeface="+mj-ea"/>
            </a:endParaRPr>
          </a:p>
        </p:txBody>
      </p:sp>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6"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67597" name="图片 28"/>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2068513" y="1046163"/>
            <a:ext cx="7075488"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67589" name="矩形 1"/>
          <p:cNvSpPr/>
          <p:nvPr/>
        </p:nvSpPr>
        <p:spPr>
          <a:xfrm>
            <a:off x="447675" y="900113"/>
            <a:ext cx="1531938" cy="5016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总结和展望</a:t>
            </a:r>
          </a:p>
        </p:txBody>
      </p:sp>
      <p:sp>
        <p:nvSpPr>
          <p:cNvPr id="67590" name="Rectangle 2"/>
          <p:cNvSpPr/>
          <p:nvPr/>
        </p:nvSpPr>
        <p:spPr>
          <a:xfrm>
            <a:off x="0" y="0"/>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sp>
        <p:nvSpPr>
          <p:cNvPr id="67591" name="Rectangle 6"/>
          <p:cNvSpPr/>
          <p:nvPr/>
        </p:nvSpPr>
        <p:spPr>
          <a:xfrm>
            <a:off x="1344613" y="3544888"/>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sp>
        <p:nvSpPr>
          <p:cNvPr id="19" name="矩形 18"/>
          <p:cNvSpPr/>
          <p:nvPr/>
        </p:nvSpPr>
        <p:spPr>
          <a:xfrm>
            <a:off x="277813" y="1481138"/>
            <a:ext cx="8404225" cy="4255011"/>
          </a:xfrm>
          <a:prstGeom prst="rect">
            <a:avLst/>
          </a:prstGeom>
        </p:spPr>
        <p:txBody>
          <a:bodyPr wrap="square">
            <a:spAutoFit/>
          </a:bodyPr>
          <a:lstStyle/>
          <a:p>
            <a:pPr marL="0" marR="0" lvl="0" indent="0" algn="just" defTabSz="914400" rtl="0" eaLnBrk="0" fontAlgn="base" latinLnBrk="0" hangingPunct="0">
              <a:lnSpc>
                <a:spcPct val="150000"/>
              </a:lnSpc>
              <a:spcBef>
                <a:spcPct val="0"/>
              </a:spcBef>
              <a:spcAft>
                <a:spcPts val="0"/>
              </a:spcAft>
              <a:buClrTx/>
              <a:buSzTx/>
              <a:buFontTx/>
              <a:buNone/>
              <a:defRPr/>
            </a:pPr>
            <a:r>
              <a:rPr kumimoji="0" lang="zh-CN" altLang="en-US" sz="1400" b="1" i="0" u="none" strike="noStrike" kern="1200" cap="none" spc="0" normalizeH="0" baseline="0" noProof="0" dirty="0">
                <a:ln>
                  <a:noFill/>
                </a:ln>
                <a:solidFill>
                  <a:schemeClr val="tx1"/>
                </a:solidFill>
                <a:effectLst/>
                <a:uLnTx/>
                <a:uFillTx/>
              </a:rPr>
              <a:t>本次研究</a:t>
            </a:r>
            <a:r>
              <a:rPr kumimoji="0" lang="zh-CN" altLang="en-US" sz="1400" b="1" i="0" u="none" strike="noStrike" kern="1200" cap="none" spc="0" normalizeH="0" baseline="0" noProof="0" dirty="0" smtClean="0">
                <a:ln>
                  <a:noFill/>
                </a:ln>
                <a:solidFill>
                  <a:schemeClr val="tx1"/>
                </a:solidFill>
                <a:effectLst/>
                <a:uLnTx/>
                <a:uFillTx/>
              </a:rPr>
              <a:t>了工业</a:t>
            </a:r>
            <a:r>
              <a:rPr kumimoji="0" lang="zh-CN" altLang="en-US" sz="1400" b="1" i="0" u="none" strike="noStrike" kern="1200" cap="none" spc="0" normalizeH="0" baseline="0" noProof="0" dirty="0">
                <a:ln>
                  <a:noFill/>
                </a:ln>
                <a:solidFill>
                  <a:schemeClr val="tx1"/>
                </a:solidFill>
                <a:effectLst/>
                <a:uLnTx/>
                <a:uFillTx/>
              </a:rPr>
              <a:t>机械手的抓取检测</a:t>
            </a:r>
            <a:r>
              <a:rPr kumimoji="0" lang="zh-CN" altLang="en-US" sz="1400" b="1" i="0" u="none" strike="noStrike" kern="1200" cap="none" spc="0" normalizeH="0" baseline="0" noProof="0" dirty="0" smtClean="0">
                <a:ln>
                  <a:noFill/>
                </a:ln>
                <a:solidFill>
                  <a:schemeClr val="tx1"/>
                </a:solidFill>
                <a:effectLst/>
                <a:uLnTx/>
                <a:uFillTx/>
              </a:rPr>
              <a:t>问题，主要工作和创新如下：</a:t>
            </a:r>
            <a:endParaRPr kumimoji="0" lang="en-US" altLang="zh-CN" sz="1400" b="1" i="0" u="none" strike="noStrike" kern="1200" cap="none" spc="0" normalizeH="0" baseline="0" noProof="0" dirty="0" smtClean="0">
              <a:ln>
                <a:noFill/>
              </a:ln>
              <a:solidFill>
                <a:schemeClr val="tx1"/>
              </a:solidFill>
              <a:effectLst/>
              <a:uLnTx/>
              <a:uFillTx/>
            </a:endParaRPr>
          </a:p>
          <a:p>
            <a:pPr marL="228600" marR="0" lvl="0" indent="-228600" algn="just" defTabSz="914400" rtl="0" eaLnBrk="0" fontAlgn="base" latinLnBrk="0" hangingPunct="0">
              <a:lnSpc>
                <a:spcPct val="150000"/>
              </a:lnSpc>
              <a:spcBef>
                <a:spcPct val="0"/>
              </a:spcBef>
              <a:spcAft>
                <a:spcPts val="0"/>
              </a:spcAft>
              <a:buClrTx/>
              <a:buSzTx/>
              <a:buFontTx/>
              <a:buAutoNum type="arabicParenBoth"/>
              <a:defRPr/>
            </a:pPr>
            <a:r>
              <a:rPr kumimoji="0" lang="zh-CN" altLang="en-US" sz="1400" b="0" i="0" u="none" strike="noStrike" kern="1200" cap="none" spc="0" normalizeH="0" baseline="0" noProof="0" dirty="0" smtClean="0">
                <a:ln>
                  <a:noFill/>
                </a:ln>
                <a:solidFill>
                  <a:schemeClr val="tx1"/>
                </a:solidFill>
                <a:effectLst/>
                <a:uLnTx/>
                <a:uFillTx/>
              </a:rPr>
              <a:t>设计</a:t>
            </a:r>
            <a:r>
              <a:rPr kumimoji="0" lang="zh-CN" altLang="en-US" sz="1400" b="0" i="0" u="none" strike="noStrike" kern="1200" cap="none" spc="0" normalizeH="0" baseline="0" noProof="0" dirty="0">
                <a:ln>
                  <a:noFill/>
                </a:ln>
                <a:solidFill>
                  <a:schemeClr val="tx1"/>
                </a:solidFill>
                <a:effectLst/>
                <a:uLnTx/>
                <a:uFillTx/>
              </a:rPr>
              <a:t>了快速识别物体方法，更适合于工业机械手的应用</a:t>
            </a:r>
            <a:r>
              <a:rPr kumimoji="0" lang="zh-CN" altLang="en-US" sz="1400" b="0" i="0" u="none" strike="noStrike" kern="1200" cap="none" spc="0" normalizeH="0" baseline="0" noProof="0" dirty="0" smtClean="0">
                <a:ln>
                  <a:noFill/>
                </a:ln>
                <a:solidFill>
                  <a:schemeClr val="tx1"/>
                </a:solidFill>
                <a:effectLst/>
                <a:uLnTx/>
                <a:uFillTx/>
              </a:rPr>
              <a:t>场景。</a:t>
            </a:r>
            <a:endParaRPr kumimoji="0" lang="en-US" altLang="zh-CN" sz="1400" b="0" i="0" u="none" strike="noStrike" kern="1200" cap="none" spc="0" normalizeH="0" baseline="0" noProof="0" dirty="0" smtClean="0">
              <a:ln>
                <a:noFill/>
              </a:ln>
              <a:solidFill>
                <a:schemeClr val="tx1"/>
              </a:solidFill>
              <a:effectLst/>
              <a:uLnTx/>
              <a:uFillTx/>
            </a:endParaRPr>
          </a:p>
          <a:p>
            <a:pPr marL="228600" marR="0" lvl="0" indent="-228600" algn="just" defTabSz="914400" rtl="0" eaLnBrk="0" fontAlgn="base" latinLnBrk="0" hangingPunct="0">
              <a:lnSpc>
                <a:spcPct val="150000"/>
              </a:lnSpc>
              <a:spcBef>
                <a:spcPct val="0"/>
              </a:spcBef>
              <a:spcAft>
                <a:spcPts val="0"/>
              </a:spcAft>
              <a:buClrTx/>
              <a:buSzTx/>
              <a:buFontTx/>
              <a:buAutoNum type="arabicParenBoth"/>
              <a:defRPr/>
            </a:pPr>
            <a:r>
              <a:rPr kumimoji="0" lang="zh-CN" altLang="en-US" sz="1400" b="0" i="0" u="none" strike="noStrike" kern="1200" cap="none" spc="0" normalizeH="0" baseline="0" noProof="0" dirty="0" smtClean="0">
                <a:ln>
                  <a:noFill/>
                </a:ln>
                <a:solidFill>
                  <a:schemeClr val="tx1"/>
                </a:solidFill>
                <a:effectLst/>
                <a:uLnTx/>
                <a:uFillTx/>
              </a:rPr>
              <a:t>基于</a:t>
            </a:r>
            <a:r>
              <a:rPr kumimoji="0" lang="zh-CN" altLang="en-US" sz="1400" b="0" i="0" u="none" strike="noStrike" kern="1200" cap="none" spc="0" normalizeH="0" baseline="0" noProof="0" dirty="0">
                <a:ln>
                  <a:noFill/>
                </a:ln>
                <a:solidFill>
                  <a:schemeClr val="tx1"/>
                </a:solidFill>
                <a:effectLst/>
                <a:uLnTx/>
                <a:uFillTx/>
              </a:rPr>
              <a:t>深度图像的图像分割</a:t>
            </a:r>
            <a:r>
              <a:rPr kumimoji="0" lang="zh-CN" altLang="en-US" sz="1400" b="0" i="0" u="none" strike="noStrike" kern="1200" cap="none" spc="0" normalizeH="0" baseline="0" noProof="0" dirty="0" smtClean="0">
                <a:ln>
                  <a:noFill/>
                </a:ln>
                <a:solidFill>
                  <a:schemeClr val="tx1"/>
                </a:solidFill>
                <a:effectLst/>
                <a:uLnTx/>
                <a:uFillTx/>
              </a:rPr>
              <a:t>方法用于获得物体外轮廓。</a:t>
            </a:r>
            <a:endParaRPr kumimoji="0" lang="en-US" altLang="zh-CN" sz="1400" b="0" i="0" u="none" strike="noStrike" kern="1200" cap="none" spc="0" normalizeH="0" baseline="0" noProof="0" dirty="0" smtClean="0">
              <a:ln>
                <a:noFill/>
              </a:ln>
              <a:solidFill>
                <a:schemeClr val="tx1"/>
              </a:solidFill>
              <a:effectLst/>
              <a:uLnTx/>
              <a:uFillTx/>
            </a:endParaRPr>
          </a:p>
          <a:p>
            <a:pPr marL="228600" marR="0" lvl="0" indent="-228600" algn="just" defTabSz="914400" rtl="0" eaLnBrk="0" fontAlgn="base" latinLnBrk="0" hangingPunct="0">
              <a:lnSpc>
                <a:spcPct val="150000"/>
              </a:lnSpc>
              <a:spcBef>
                <a:spcPct val="0"/>
              </a:spcBef>
              <a:spcAft>
                <a:spcPts val="0"/>
              </a:spcAft>
              <a:buClrTx/>
              <a:buSzTx/>
              <a:buFontTx/>
              <a:buAutoNum type="arabicParenBoth"/>
              <a:defRPr/>
            </a:pPr>
            <a:r>
              <a:rPr kumimoji="0" lang="zh-CN" altLang="en-US" sz="1400" b="0" i="0" u="none" strike="noStrike" kern="1200" cap="none" spc="0" normalizeH="0" baseline="0" noProof="0" dirty="0">
                <a:ln>
                  <a:noFill/>
                </a:ln>
                <a:solidFill>
                  <a:schemeClr val="tx1"/>
                </a:solidFill>
                <a:effectLst/>
                <a:uLnTx/>
                <a:uFillTx/>
              </a:rPr>
              <a:t>基于分割图像获取物体的边界信息，生成一组候选抓取</a:t>
            </a:r>
            <a:r>
              <a:rPr kumimoji="0" lang="zh-CN" altLang="en-US" sz="1400" b="0" i="0" u="none" strike="noStrike" kern="1200" cap="none" spc="0" normalizeH="0" baseline="0" noProof="0" dirty="0" smtClean="0">
                <a:ln>
                  <a:noFill/>
                </a:ln>
                <a:solidFill>
                  <a:schemeClr val="tx1"/>
                </a:solidFill>
                <a:effectLst/>
                <a:uLnTx/>
                <a:uFillTx/>
              </a:rPr>
              <a:t>区域，</a:t>
            </a:r>
            <a:r>
              <a:rPr kumimoji="0" lang="zh-CN" altLang="en-US" sz="1400" b="0" i="0" u="none" strike="noStrike" kern="1200" cap="none" spc="0" normalizeH="0" baseline="0" noProof="0" dirty="0" smtClean="0">
                <a:ln>
                  <a:noFill/>
                </a:ln>
                <a:solidFill>
                  <a:schemeClr val="tx1"/>
                </a:solidFill>
                <a:effectLst/>
                <a:uLnTx/>
                <a:uFillTx/>
              </a:rPr>
              <a:t>设计基于</a:t>
            </a:r>
            <a:r>
              <a:rPr kumimoji="0" lang="zh-CN" altLang="en-US" sz="1400" b="0" i="0" u="none" strike="noStrike" kern="1200" cap="none" spc="0" normalizeH="0" baseline="0" noProof="0" dirty="0" smtClean="0">
                <a:ln>
                  <a:noFill/>
                </a:ln>
                <a:solidFill>
                  <a:schemeClr val="tx1"/>
                </a:solidFill>
                <a:effectLst/>
                <a:uLnTx/>
                <a:uFillTx/>
              </a:rPr>
              <a:t>深度学习的抓取检测方法</a:t>
            </a:r>
            <a:endParaRPr kumimoji="0" lang="en-US" altLang="zh-CN" sz="1400" b="0" i="0" u="none" strike="noStrike" kern="1200" cap="none" spc="0" normalizeH="0" baseline="0" noProof="0" dirty="0" smtClean="0">
              <a:ln>
                <a:noFill/>
              </a:ln>
              <a:solidFill>
                <a:schemeClr val="tx1"/>
              </a:solidFill>
              <a:effectLst/>
              <a:uLnTx/>
              <a:uFillTx/>
            </a:endParaRPr>
          </a:p>
          <a:p>
            <a:pPr marL="228600" marR="0" lvl="0" indent="-228600" algn="just" defTabSz="914400" rtl="0" eaLnBrk="0" fontAlgn="base" latinLnBrk="0" hangingPunct="0">
              <a:lnSpc>
                <a:spcPct val="150000"/>
              </a:lnSpc>
              <a:spcBef>
                <a:spcPct val="0"/>
              </a:spcBef>
              <a:spcAft>
                <a:spcPts val="0"/>
              </a:spcAft>
              <a:buClrTx/>
              <a:buSzTx/>
              <a:buFontTx/>
              <a:buAutoNum type="arabicParenBoth"/>
              <a:defRPr/>
            </a:pPr>
            <a:r>
              <a:rPr kumimoji="0" lang="zh-CN" altLang="en-US" sz="1400" b="0" i="0" u="none" strike="noStrike" kern="1200" cap="none" spc="0" normalizeH="0" baseline="0" noProof="0" dirty="0" smtClean="0">
                <a:ln>
                  <a:noFill/>
                </a:ln>
                <a:solidFill>
                  <a:schemeClr val="tx1"/>
                </a:solidFill>
                <a:effectLst/>
                <a:uLnTx/>
                <a:uFillTx/>
              </a:rPr>
              <a:t>构建仿真七</a:t>
            </a:r>
            <a:r>
              <a:rPr kumimoji="0" lang="zh-CN" altLang="en-US" sz="1400" b="0" i="0" u="none" strike="noStrike" kern="1200" cap="none" spc="0" normalizeH="0" baseline="0" noProof="0" dirty="0">
                <a:ln>
                  <a:noFill/>
                </a:ln>
                <a:solidFill>
                  <a:schemeClr val="tx1"/>
                </a:solidFill>
                <a:effectLst/>
                <a:uLnTx/>
                <a:uFillTx/>
              </a:rPr>
              <a:t>自由度工业机械手，并</a:t>
            </a:r>
            <a:r>
              <a:rPr kumimoji="0" lang="zh-CN" altLang="en-US" sz="1400" b="0" i="0" u="none" strike="noStrike" kern="1200" cap="none" spc="0" normalizeH="0" baseline="0" noProof="0" dirty="0" smtClean="0">
                <a:ln>
                  <a:noFill/>
                </a:ln>
                <a:solidFill>
                  <a:schemeClr val="tx1"/>
                </a:solidFill>
                <a:effectLst/>
                <a:uLnTx/>
                <a:uFillTx/>
              </a:rPr>
              <a:t>设计抓取</a:t>
            </a:r>
            <a:r>
              <a:rPr kumimoji="0" lang="zh-CN" altLang="en-US" sz="1400" b="0" i="0" u="none" strike="noStrike" kern="1200" cap="none" spc="0" normalizeH="0" baseline="0" noProof="0" dirty="0">
                <a:ln>
                  <a:noFill/>
                </a:ln>
                <a:solidFill>
                  <a:schemeClr val="tx1"/>
                </a:solidFill>
                <a:effectLst/>
                <a:uLnTx/>
                <a:uFillTx/>
              </a:rPr>
              <a:t>系统</a:t>
            </a:r>
            <a:r>
              <a:rPr kumimoji="0" lang="zh-CN" altLang="en-US" sz="1400" b="0" i="0" u="none" strike="noStrike" kern="1200" cap="none" spc="0" normalizeH="0" baseline="0" noProof="0" dirty="0" smtClean="0">
                <a:ln>
                  <a:noFill/>
                </a:ln>
                <a:solidFill>
                  <a:schemeClr val="tx1"/>
                </a:solidFill>
                <a:effectLst/>
                <a:uLnTx/>
                <a:uFillTx/>
              </a:rPr>
              <a:t>用于</a:t>
            </a:r>
            <a:r>
              <a:rPr lang="zh-CN" altLang="en-US" sz="1400" dirty="0" smtClean="0"/>
              <a:t>抓取测试。</a:t>
            </a:r>
            <a:endParaRPr kumimoji="0" lang="en-US" altLang="zh-CN" sz="1400" b="0" i="0" u="none" strike="noStrike" kern="1200" cap="none" spc="0" normalizeH="0" baseline="0" noProof="0" dirty="0" smtClean="0">
              <a:ln>
                <a:noFill/>
              </a:ln>
              <a:solidFill>
                <a:schemeClr val="tx1"/>
              </a:solidFill>
              <a:effectLst/>
              <a:uLnTx/>
              <a:uFillTx/>
            </a:endParaRPr>
          </a:p>
          <a:p>
            <a:pPr marL="228600" marR="0" lvl="0" indent="-228600" algn="just" defTabSz="914400" rtl="0" eaLnBrk="0" fontAlgn="base" latinLnBrk="0" hangingPunct="0">
              <a:lnSpc>
                <a:spcPct val="150000"/>
              </a:lnSpc>
              <a:spcBef>
                <a:spcPct val="0"/>
              </a:spcBef>
              <a:spcAft>
                <a:spcPts val="0"/>
              </a:spcAft>
              <a:buClrTx/>
              <a:buSzTx/>
              <a:buFontTx/>
              <a:buAutoNum type="arabicParenBoth"/>
              <a:defRPr/>
            </a:pPr>
            <a:endParaRPr kumimoji="0" lang="en-US" altLang="zh-CN" sz="1400" b="0" i="0" u="none" strike="noStrike" kern="1200" cap="none" spc="0" normalizeH="0" baseline="0" noProof="0" dirty="0">
              <a:ln>
                <a:noFill/>
              </a:ln>
              <a:solidFill>
                <a:schemeClr val="tx1"/>
              </a:solidFill>
              <a:effectLst/>
              <a:uLnTx/>
              <a:uFillTx/>
            </a:endParaRPr>
          </a:p>
          <a:p>
            <a:pPr marL="0" marR="0" lvl="0" indent="0" algn="just" defTabSz="914400" rtl="0" eaLnBrk="0" fontAlgn="base" latinLnBrk="0" hangingPunct="0">
              <a:lnSpc>
                <a:spcPct val="150000"/>
              </a:lnSpc>
              <a:spcBef>
                <a:spcPct val="0"/>
              </a:spcBef>
              <a:spcAft>
                <a:spcPts val="0"/>
              </a:spcAft>
              <a:buClrTx/>
              <a:buSzTx/>
              <a:buFontTx/>
              <a:buNone/>
              <a:defRPr/>
            </a:pPr>
            <a:r>
              <a:rPr kumimoji="0" lang="zh-CN" altLang="zh-CN" sz="1400" b="1" i="0" u="none" strike="noStrike" kern="1200" cap="none" spc="0" normalizeH="0" baseline="0" noProof="0" dirty="0">
                <a:ln>
                  <a:noFill/>
                </a:ln>
                <a:solidFill>
                  <a:schemeClr val="tx1"/>
                </a:solidFill>
                <a:effectLst/>
                <a:uLnTx/>
                <a:uFillTx/>
              </a:rPr>
              <a:t>研究中仍然</a:t>
            </a:r>
            <a:r>
              <a:rPr kumimoji="0" lang="zh-CN" altLang="zh-CN" sz="1400" b="1" i="0" u="none" strike="noStrike" kern="1200" cap="none" spc="0" normalizeH="0" baseline="0" noProof="0" dirty="0" smtClean="0">
                <a:ln>
                  <a:noFill/>
                </a:ln>
                <a:solidFill>
                  <a:schemeClr val="tx1"/>
                </a:solidFill>
                <a:effectLst/>
                <a:uLnTx/>
                <a:uFillTx/>
              </a:rPr>
              <a:t>存在</a:t>
            </a:r>
            <a:r>
              <a:rPr kumimoji="0" lang="zh-CN" altLang="en-US" sz="1400" b="1" i="0" u="none" strike="noStrike" kern="1200" cap="none" spc="0" normalizeH="0" baseline="0" noProof="0" dirty="0" smtClean="0">
                <a:ln>
                  <a:noFill/>
                </a:ln>
                <a:solidFill>
                  <a:schemeClr val="tx1"/>
                </a:solidFill>
                <a:effectLst/>
                <a:uLnTx/>
                <a:uFillTx/>
              </a:rPr>
              <a:t>如下</a:t>
            </a:r>
            <a:r>
              <a:rPr kumimoji="0" lang="zh-CN" altLang="zh-CN" sz="1400" b="1" i="0" u="none" strike="noStrike" kern="1200" cap="none" spc="0" normalizeH="0" baseline="0" noProof="0" dirty="0" smtClean="0">
                <a:ln>
                  <a:noFill/>
                </a:ln>
                <a:solidFill>
                  <a:schemeClr val="tx1"/>
                </a:solidFill>
                <a:effectLst/>
                <a:uLnTx/>
                <a:uFillTx/>
              </a:rPr>
              <a:t>不足</a:t>
            </a:r>
            <a:r>
              <a:rPr kumimoji="0" lang="zh-CN" altLang="zh-CN" sz="1400" b="1" i="0" u="none" strike="noStrike" kern="1200" cap="none" spc="0" normalizeH="0" baseline="0" noProof="0" dirty="0">
                <a:ln>
                  <a:noFill/>
                </a:ln>
                <a:solidFill>
                  <a:schemeClr val="tx1"/>
                </a:solidFill>
                <a:effectLst/>
                <a:uLnTx/>
                <a:uFillTx/>
              </a:rPr>
              <a:t>之</a:t>
            </a:r>
            <a:r>
              <a:rPr kumimoji="0" lang="zh-CN" altLang="zh-CN" sz="1400" b="1" i="0" u="none" strike="noStrike" kern="1200" cap="none" spc="0" normalizeH="0" baseline="0" noProof="0" dirty="0" smtClean="0">
                <a:ln>
                  <a:noFill/>
                </a:ln>
                <a:solidFill>
                  <a:schemeClr val="tx1"/>
                </a:solidFill>
                <a:effectLst/>
                <a:uLnTx/>
                <a:uFillTx/>
              </a:rPr>
              <a:t>处，</a:t>
            </a:r>
            <a:r>
              <a:rPr kumimoji="0" lang="zh-CN" altLang="zh-CN" sz="1400" b="1" i="0" u="none" strike="noStrike" kern="1200" cap="none" spc="0" normalizeH="0" baseline="0" noProof="0" dirty="0">
                <a:ln>
                  <a:noFill/>
                </a:ln>
                <a:solidFill>
                  <a:schemeClr val="tx1"/>
                </a:solidFill>
                <a:effectLst/>
                <a:uLnTx/>
                <a:uFillTx/>
              </a:rPr>
              <a:t>往后</a:t>
            </a:r>
            <a:r>
              <a:rPr kumimoji="0" lang="zh-CN" altLang="zh-CN" sz="1400" b="1" i="0" u="none" strike="noStrike" kern="1200" cap="none" spc="0" normalizeH="0" baseline="0" noProof="0" dirty="0" smtClean="0">
                <a:ln>
                  <a:noFill/>
                </a:ln>
                <a:solidFill>
                  <a:schemeClr val="tx1"/>
                </a:solidFill>
                <a:effectLst/>
                <a:uLnTx/>
                <a:uFillTx/>
              </a:rPr>
              <a:t>的</a:t>
            </a:r>
            <a:r>
              <a:rPr kumimoji="0" lang="zh-CN" altLang="en-US" sz="1400" b="1" i="0" u="none" strike="noStrike" kern="1200" cap="none" spc="0" normalizeH="0" baseline="0" noProof="0" dirty="0" smtClean="0">
                <a:ln>
                  <a:noFill/>
                </a:ln>
                <a:solidFill>
                  <a:schemeClr val="tx1"/>
                </a:solidFill>
                <a:effectLst/>
                <a:uLnTx/>
                <a:uFillTx/>
              </a:rPr>
              <a:t>抓取检测研究工作可继续提升：</a:t>
            </a:r>
            <a:endParaRPr kumimoji="0" lang="en-US" altLang="zh-CN" sz="1400" b="1" i="0" u="none" strike="noStrike" kern="1200" cap="none" spc="0" normalizeH="0" baseline="0" noProof="0" dirty="0" smtClean="0">
              <a:ln>
                <a:noFill/>
              </a:ln>
              <a:solidFill>
                <a:schemeClr val="tx1"/>
              </a:solidFill>
              <a:effectLst/>
              <a:uLnTx/>
              <a:uFillTx/>
            </a:endParaRPr>
          </a:p>
          <a:p>
            <a:pPr marL="228600" marR="0" lvl="0" indent="-228600" algn="just" defTabSz="914400" rtl="0" eaLnBrk="0" fontAlgn="base" latinLnBrk="0" hangingPunct="0">
              <a:lnSpc>
                <a:spcPct val="150000"/>
              </a:lnSpc>
              <a:spcBef>
                <a:spcPct val="0"/>
              </a:spcBef>
              <a:spcAft>
                <a:spcPts val="0"/>
              </a:spcAft>
              <a:buClrTx/>
              <a:buSzTx/>
              <a:buFontTx/>
              <a:buAutoNum type="arabicParenBoth"/>
              <a:defRPr/>
            </a:pPr>
            <a:r>
              <a:rPr kumimoji="0" lang="zh-CN" altLang="en-US" sz="1400" b="0" i="0" u="none" strike="noStrike" kern="1200" cap="none" spc="0" normalizeH="0" baseline="0" noProof="0" dirty="0" smtClean="0">
                <a:ln>
                  <a:noFill/>
                </a:ln>
                <a:solidFill>
                  <a:schemeClr val="tx1"/>
                </a:solidFill>
                <a:effectLst/>
                <a:uLnTx/>
                <a:uFillTx/>
              </a:rPr>
              <a:t>快速</a:t>
            </a:r>
            <a:r>
              <a:rPr kumimoji="0" lang="zh-CN" altLang="en-US" sz="1400" b="0" i="0" u="none" strike="noStrike" kern="1200" cap="none" spc="0" normalizeH="0" baseline="0" noProof="0" dirty="0">
                <a:ln>
                  <a:noFill/>
                </a:ln>
                <a:solidFill>
                  <a:schemeClr val="tx1"/>
                </a:solidFill>
                <a:effectLst/>
                <a:uLnTx/>
                <a:uFillTx/>
              </a:rPr>
              <a:t>物体识别模型中的卷积核参数存在许多为</a:t>
            </a:r>
            <a:r>
              <a:rPr kumimoji="0" lang="en-US" altLang="zh-CN" sz="1400" b="0" i="0" u="none" strike="noStrike" kern="1200" cap="none" spc="0" normalizeH="0" baseline="0" noProof="0" dirty="0">
                <a:ln>
                  <a:noFill/>
                </a:ln>
                <a:solidFill>
                  <a:schemeClr val="tx1"/>
                </a:solidFill>
                <a:effectLst/>
                <a:uLnTx/>
                <a:uFillTx/>
              </a:rPr>
              <a:t>0</a:t>
            </a:r>
            <a:r>
              <a:rPr kumimoji="0" lang="zh-CN" altLang="en-US" sz="1400" b="0" i="0" u="none" strike="noStrike" kern="1200" cap="none" spc="0" normalizeH="0" baseline="0" noProof="0" dirty="0">
                <a:ln>
                  <a:noFill/>
                </a:ln>
                <a:solidFill>
                  <a:schemeClr val="tx1"/>
                </a:solidFill>
                <a:effectLst/>
                <a:uLnTx/>
                <a:uFillTx/>
              </a:rPr>
              <a:t>没有激活的情况</a:t>
            </a:r>
            <a:r>
              <a:rPr kumimoji="0" lang="zh-CN" altLang="en-US" sz="1400" b="0" i="0" u="none" strike="noStrike" kern="1200" cap="none" spc="0" normalizeH="0" baseline="0" noProof="0" dirty="0" smtClean="0">
                <a:ln>
                  <a:noFill/>
                </a:ln>
                <a:solidFill>
                  <a:schemeClr val="tx1"/>
                </a:solidFill>
                <a:effectLst/>
                <a:uLnTx/>
                <a:uFillTx/>
              </a:rPr>
              <a:t>，去除</a:t>
            </a:r>
            <a:r>
              <a:rPr kumimoji="0" lang="zh-CN" altLang="en-US" sz="1400" b="0" i="0" u="none" strike="noStrike" kern="1200" cap="none" spc="0" normalizeH="0" baseline="0" noProof="0" dirty="0">
                <a:ln>
                  <a:noFill/>
                </a:ln>
                <a:solidFill>
                  <a:schemeClr val="tx1"/>
                </a:solidFill>
                <a:effectLst/>
                <a:uLnTx/>
                <a:uFillTx/>
              </a:rPr>
              <a:t>这些不活跃的神经元</a:t>
            </a:r>
            <a:r>
              <a:rPr kumimoji="0" lang="zh-CN" altLang="en-US" sz="1400" b="0" i="0" u="none" strike="noStrike" kern="1200" cap="none" spc="0" normalizeH="0" baseline="0" noProof="0" dirty="0" smtClean="0">
                <a:ln>
                  <a:noFill/>
                </a:ln>
                <a:solidFill>
                  <a:schemeClr val="tx1"/>
                </a:solidFill>
                <a:effectLst/>
                <a:uLnTx/>
                <a:uFillTx/>
              </a:rPr>
              <a:t>连接，</a:t>
            </a:r>
            <a:r>
              <a:rPr kumimoji="0" lang="zh-CN" altLang="en-US" sz="1400" b="0" i="0" u="none" strike="noStrike" kern="1200" cap="none" spc="0" normalizeH="0" baseline="0" noProof="0" dirty="0">
                <a:ln>
                  <a:noFill/>
                </a:ln>
                <a:solidFill>
                  <a:schemeClr val="tx1"/>
                </a:solidFill>
                <a:effectLst/>
                <a:uLnTx/>
                <a:uFillTx/>
              </a:rPr>
              <a:t>进一步降低计算量，已有关于深度神经网络模型的压缩方法</a:t>
            </a:r>
            <a:r>
              <a:rPr kumimoji="0" lang="zh-CN" altLang="en-US" sz="1400" b="0" i="0" u="none" strike="noStrike" kern="1200" cap="none" spc="0" normalizeH="0" baseline="0" noProof="0" dirty="0" smtClean="0">
                <a:ln>
                  <a:noFill/>
                </a:ln>
                <a:solidFill>
                  <a:schemeClr val="tx1"/>
                </a:solidFill>
                <a:effectLst/>
                <a:uLnTx/>
                <a:uFillTx/>
              </a:rPr>
              <a:t>研究。</a:t>
            </a:r>
            <a:endParaRPr kumimoji="0" lang="en-US" altLang="zh-CN" sz="1400" b="0" i="0" u="none" strike="noStrike" kern="1200" cap="none" spc="0" normalizeH="0" baseline="0" noProof="0" dirty="0" smtClean="0">
              <a:ln>
                <a:noFill/>
              </a:ln>
              <a:solidFill>
                <a:schemeClr val="tx1"/>
              </a:solidFill>
              <a:effectLst/>
              <a:uLnTx/>
              <a:uFillTx/>
            </a:endParaRPr>
          </a:p>
          <a:p>
            <a:pPr marL="228600" marR="0" lvl="0" indent="-228600" algn="just" defTabSz="914400" rtl="0" eaLnBrk="0" fontAlgn="base" latinLnBrk="0" hangingPunct="0">
              <a:lnSpc>
                <a:spcPct val="150000"/>
              </a:lnSpc>
              <a:spcBef>
                <a:spcPct val="0"/>
              </a:spcBef>
              <a:spcAft>
                <a:spcPts val="0"/>
              </a:spcAft>
              <a:buClrTx/>
              <a:buSzTx/>
              <a:buFontTx/>
              <a:buAutoNum type="arabicParenBoth"/>
              <a:defRPr/>
            </a:pPr>
            <a:r>
              <a:rPr kumimoji="0" lang="zh-CN" altLang="en-US" sz="1400" b="0" i="0" u="none" strike="noStrike" kern="1200" cap="none" spc="0" normalizeH="0" baseline="0" noProof="0" dirty="0" smtClean="0">
                <a:ln>
                  <a:noFill/>
                </a:ln>
                <a:solidFill>
                  <a:schemeClr val="tx1"/>
                </a:solidFill>
                <a:effectLst/>
                <a:uLnTx/>
                <a:uFillTx/>
              </a:rPr>
              <a:t>抓取</a:t>
            </a:r>
            <a:r>
              <a:rPr kumimoji="0" lang="zh-CN" altLang="en-US" sz="1400" b="0" i="0" u="none" strike="noStrike" kern="1200" cap="none" spc="0" normalizeH="0" baseline="0" noProof="0" dirty="0">
                <a:ln>
                  <a:noFill/>
                </a:ln>
                <a:solidFill>
                  <a:schemeClr val="tx1"/>
                </a:solidFill>
                <a:effectLst/>
                <a:uLnTx/>
                <a:uFillTx/>
              </a:rPr>
              <a:t>检测方法是先</a:t>
            </a:r>
            <a:r>
              <a:rPr kumimoji="0" lang="zh-CN" altLang="en-US" sz="1400" b="0" i="0" u="none" strike="noStrike" kern="1200" cap="none" spc="0" normalizeH="0" baseline="0" noProof="0" dirty="0" smtClean="0">
                <a:ln>
                  <a:noFill/>
                </a:ln>
                <a:solidFill>
                  <a:schemeClr val="tx1"/>
                </a:solidFill>
                <a:effectLst/>
                <a:uLnTx/>
                <a:uFillTx/>
              </a:rPr>
              <a:t>提取候选</a:t>
            </a:r>
            <a:r>
              <a:rPr kumimoji="0" lang="zh-CN" altLang="en-US" sz="1400" b="0" i="0" u="none" strike="noStrike" kern="1200" cap="none" spc="0" normalizeH="0" baseline="0" noProof="0" dirty="0">
                <a:ln>
                  <a:noFill/>
                </a:ln>
                <a:solidFill>
                  <a:schemeClr val="tx1"/>
                </a:solidFill>
                <a:effectLst/>
                <a:uLnTx/>
                <a:uFillTx/>
              </a:rPr>
              <a:t>抓取区域集合，</a:t>
            </a:r>
            <a:r>
              <a:rPr kumimoji="0" lang="zh-CN" altLang="en-US" sz="1400" b="0" i="0" u="none" strike="noStrike" kern="1200" cap="none" spc="0" normalizeH="0" baseline="0" noProof="0" dirty="0" smtClean="0">
                <a:ln>
                  <a:noFill/>
                </a:ln>
                <a:solidFill>
                  <a:schemeClr val="tx1"/>
                </a:solidFill>
                <a:effectLst/>
                <a:uLnTx/>
                <a:uFillTx/>
              </a:rPr>
              <a:t>然后挑选最</a:t>
            </a:r>
            <a:r>
              <a:rPr kumimoji="0" lang="zh-CN" altLang="en-US" sz="1400" b="0" i="0" u="none" strike="noStrike" kern="1200" cap="none" spc="0" normalizeH="0" baseline="0" noProof="0" dirty="0">
                <a:ln>
                  <a:noFill/>
                </a:ln>
                <a:solidFill>
                  <a:schemeClr val="tx1"/>
                </a:solidFill>
                <a:effectLst/>
                <a:uLnTx/>
                <a:uFillTx/>
              </a:rPr>
              <a:t>优的抓取</a:t>
            </a:r>
            <a:r>
              <a:rPr kumimoji="0" lang="zh-CN" altLang="en-US" sz="1400" b="0" i="0" u="none" strike="noStrike" kern="1200" cap="none" spc="0" normalizeH="0" baseline="0" noProof="0" dirty="0" smtClean="0">
                <a:ln>
                  <a:noFill/>
                </a:ln>
                <a:solidFill>
                  <a:schemeClr val="tx1"/>
                </a:solidFill>
                <a:effectLst/>
                <a:uLnTx/>
                <a:uFillTx/>
              </a:rPr>
              <a:t>区域，</a:t>
            </a:r>
            <a:r>
              <a:rPr lang="zh-CN" altLang="en-US" sz="1400" dirty="0" smtClean="0"/>
              <a:t>后续可</a:t>
            </a:r>
            <a:r>
              <a:rPr kumimoji="0" lang="zh-CN" altLang="en-US" sz="1400" b="0" i="0" u="none" strike="noStrike" kern="1200" cap="none" spc="0" normalizeH="0" baseline="0" noProof="0" dirty="0" smtClean="0">
                <a:ln>
                  <a:noFill/>
                </a:ln>
                <a:solidFill>
                  <a:schemeClr val="tx1"/>
                </a:solidFill>
                <a:effectLst/>
                <a:uLnTx/>
                <a:uFillTx/>
              </a:rPr>
              <a:t>研究</a:t>
            </a:r>
            <a:r>
              <a:rPr kumimoji="0" lang="zh-CN" altLang="en-US" sz="1400" b="0" i="0" u="none" strike="noStrike" kern="1200" cap="none" spc="0" normalizeH="0" baseline="0" noProof="0" dirty="0">
                <a:ln>
                  <a:noFill/>
                </a:ln>
                <a:solidFill>
                  <a:schemeClr val="tx1"/>
                </a:solidFill>
                <a:effectLst/>
                <a:uLnTx/>
                <a:uFillTx/>
              </a:rPr>
              <a:t>直接在</a:t>
            </a:r>
            <a:r>
              <a:rPr kumimoji="0" lang="zh-CN" altLang="en-US" sz="1400" b="0" i="0" u="none" strike="noStrike" kern="1200" cap="none" spc="0" normalizeH="0" baseline="0" noProof="0" dirty="0" smtClean="0">
                <a:ln>
                  <a:noFill/>
                </a:ln>
                <a:solidFill>
                  <a:schemeClr val="tx1"/>
                </a:solidFill>
                <a:effectLst/>
                <a:uLnTx/>
                <a:uFillTx/>
              </a:rPr>
              <a:t>图像上进行检测得到</a:t>
            </a:r>
            <a:r>
              <a:rPr kumimoji="0" lang="zh-CN" altLang="en-US" sz="1400" b="0" i="0" u="none" strike="noStrike" kern="1200" cap="none" spc="0" normalizeH="0" baseline="0" noProof="0" dirty="0">
                <a:ln>
                  <a:noFill/>
                </a:ln>
                <a:solidFill>
                  <a:schemeClr val="tx1"/>
                </a:solidFill>
                <a:effectLst/>
                <a:uLnTx/>
                <a:uFillTx/>
              </a:rPr>
              <a:t>抓取区域，将抓取检测变为一个连续的过程</a:t>
            </a:r>
            <a:r>
              <a:rPr kumimoji="0" lang="zh-CN" altLang="en-US" sz="1400" b="0" i="0" u="none" strike="noStrike" kern="1200" cap="none" spc="0" normalizeH="0" baseline="0" noProof="0" dirty="0" smtClean="0">
                <a:ln>
                  <a:noFill/>
                </a:ln>
                <a:solidFill>
                  <a:schemeClr val="tx1"/>
                </a:solidFill>
                <a:effectLst/>
                <a:uLnTx/>
                <a:uFillTx/>
              </a:rPr>
              <a:t>。</a:t>
            </a:r>
            <a:endParaRPr kumimoji="0" lang="en-US" altLang="zh-CN" sz="1400" b="0" i="0" u="none" strike="noStrike" kern="1200" cap="none" spc="0" normalizeH="0" baseline="0" noProof="0" dirty="0" smtClean="0">
              <a:ln>
                <a:noFill/>
              </a:ln>
              <a:solidFill>
                <a:schemeClr val="tx1"/>
              </a:solidFill>
              <a:effectLst/>
              <a:uLnTx/>
              <a:uFillTx/>
            </a:endParaRPr>
          </a:p>
          <a:p>
            <a:pPr marL="228600" marR="0" lvl="0" indent="-228600" algn="just" defTabSz="914400" rtl="0" eaLnBrk="0" fontAlgn="base" latinLnBrk="0" hangingPunct="0">
              <a:lnSpc>
                <a:spcPct val="150000"/>
              </a:lnSpc>
              <a:spcBef>
                <a:spcPct val="0"/>
              </a:spcBef>
              <a:spcAft>
                <a:spcPts val="0"/>
              </a:spcAft>
              <a:buClrTx/>
              <a:buSzTx/>
              <a:buFontTx/>
              <a:buAutoNum type="arabicParenBoth"/>
              <a:defRPr/>
            </a:pPr>
            <a:r>
              <a:rPr kumimoji="0" lang="zh-CN" altLang="en-US" sz="1400" b="0" i="0" u="none" strike="noStrike" kern="1200" cap="none" spc="0" normalizeH="0" baseline="0" noProof="0" dirty="0">
                <a:ln>
                  <a:noFill/>
                </a:ln>
                <a:solidFill>
                  <a:schemeClr val="tx1"/>
                </a:solidFill>
                <a:effectLst/>
                <a:uLnTx/>
                <a:uFillTx/>
              </a:rPr>
              <a:t>由于目前缺乏</a:t>
            </a:r>
            <a:r>
              <a:rPr kumimoji="0" lang="zh-CN" altLang="en-US" sz="1400" b="0" i="0" u="none" strike="noStrike" kern="1200" cap="none" spc="0" normalizeH="0" baseline="0" noProof="0" dirty="0" smtClean="0">
                <a:ln>
                  <a:noFill/>
                </a:ln>
                <a:solidFill>
                  <a:schemeClr val="tx1"/>
                </a:solidFill>
                <a:effectLst/>
                <a:uLnTx/>
                <a:uFillTx/>
              </a:rPr>
              <a:t>实际硬件设备，只能采用仿真方式验证抓取检测方法可行性，后续可在</a:t>
            </a:r>
            <a:r>
              <a:rPr kumimoji="0" lang="zh-CN" altLang="en-US" sz="1400" b="0" i="0" u="none" strike="noStrike" kern="1200" cap="none" spc="0" normalizeH="0" baseline="0" noProof="0" dirty="0">
                <a:ln>
                  <a:noFill/>
                </a:ln>
                <a:solidFill>
                  <a:schemeClr val="tx1"/>
                </a:solidFill>
                <a:effectLst/>
                <a:uLnTx/>
                <a:uFillTx/>
              </a:rPr>
              <a:t>实际的工业机械手上进行抓取检测</a:t>
            </a:r>
            <a:r>
              <a:rPr kumimoji="0" lang="zh-CN" altLang="en-US" sz="1400" b="0" i="0" u="none" strike="noStrike" kern="1200" cap="none" spc="0" normalizeH="0" baseline="0" noProof="0" dirty="0" smtClean="0">
                <a:ln>
                  <a:noFill/>
                </a:ln>
                <a:solidFill>
                  <a:schemeClr val="tx1"/>
                </a:solidFill>
                <a:effectLst/>
                <a:uLnTx/>
                <a:uFillTx/>
              </a:rPr>
              <a:t>方法验证</a:t>
            </a:r>
            <a:r>
              <a:rPr kumimoji="0" lang="zh-CN" altLang="en-US" sz="1400" b="0" i="0" u="none" strike="noStrike" kern="1200" cap="none" spc="0" normalizeH="0" baseline="0" noProof="0" dirty="0">
                <a:ln>
                  <a:noFill/>
                </a:ln>
                <a:solidFill>
                  <a:schemeClr val="tx1"/>
                </a:solidFill>
                <a:effectLst/>
                <a:uLnTx/>
                <a:uFillTx/>
              </a:rPr>
              <a:t>。</a:t>
            </a:r>
          </a:p>
        </p:txBody>
      </p:sp>
      <p:sp>
        <p:nvSpPr>
          <p:cNvPr id="14" name="文本框 13"/>
          <p:cNvSpPr txBox="1"/>
          <p:nvPr/>
        </p:nvSpPr>
        <p:spPr>
          <a:xfrm>
            <a:off x="0" y="267494"/>
            <a:ext cx="7365683" cy="507831"/>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六</a:t>
            </a:r>
            <a:r>
              <a:rPr lang="zh-CN" altLang="en-US" sz="2700" b="1" dirty="0">
                <a:solidFill>
                  <a:schemeClr val="accent4"/>
                </a:solidFill>
                <a:latin typeface="+mj-ea"/>
              </a:rPr>
              <a:t>、总结和</a:t>
            </a:r>
            <a:r>
              <a:rPr lang="zh-CN" altLang="en-US" sz="2700" b="1" dirty="0" smtClean="0">
                <a:solidFill>
                  <a:schemeClr val="accent4"/>
                </a:solidFill>
                <a:latin typeface="+mj-ea"/>
              </a:rPr>
              <a:t>展望</a:t>
            </a:r>
            <a:endParaRPr lang="zh-CN" altLang="en-US" sz="2700" b="1" dirty="0">
              <a:solidFill>
                <a:schemeClr val="accent4"/>
              </a:solidFill>
              <a:latin typeface="+mj-ea"/>
            </a:endParaRPr>
          </a:p>
        </p:txBody>
      </p:sp>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68627" name="图片 28"/>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4086225" y="1039813"/>
            <a:ext cx="4921250" cy="365125"/>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68613" name="矩形 1"/>
          <p:cNvSpPr/>
          <p:nvPr/>
        </p:nvSpPr>
        <p:spPr>
          <a:xfrm>
            <a:off x="1052513" y="917575"/>
            <a:ext cx="2339975" cy="5778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硕士期间研究成果</a:t>
            </a:r>
            <a:endParaRPr lang="en-US" altLang="zh-CN" sz="2100" dirty="0">
              <a:solidFill>
                <a:schemeClr val="accent1"/>
              </a:solidFill>
              <a:latin typeface="方正清刻本悦宋简体"/>
              <a:ea typeface="方正清刻本悦宋简体"/>
            </a:endParaRPr>
          </a:p>
        </p:txBody>
      </p:sp>
      <p:sp>
        <p:nvSpPr>
          <p:cNvPr id="68614" name="文本框 14"/>
          <p:cNvSpPr txBox="1"/>
          <p:nvPr/>
        </p:nvSpPr>
        <p:spPr>
          <a:xfrm>
            <a:off x="404813" y="2062163"/>
            <a:ext cx="4822190" cy="426720"/>
          </a:xfrm>
          <a:prstGeom prst="rect">
            <a:avLst/>
          </a:prstGeom>
          <a:noFill/>
          <a:ln w="9525">
            <a:noFill/>
          </a:ln>
        </p:spPr>
        <p:txBody>
          <a:bodyPr wrap="none" lIns="68577" tIns="34289" rIns="68577" bIns="34289">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30000"/>
              </a:lnSpc>
              <a:spcBef>
                <a:spcPct val="0"/>
              </a:spcBef>
              <a:buNone/>
            </a:pPr>
            <a:r>
              <a:rPr lang="en-US" altLang="zh-CN" sz="1800" dirty="0"/>
              <a:t>(1) </a:t>
            </a:r>
            <a:r>
              <a:rPr lang="zh-CN" altLang="zh-CN" sz="1800" dirty="0"/>
              <a:t>基于全卷积深度学习模型的可抓取物体识别</a:t>
            </a:r>
            <a:endParaRPr lang="zh-CN" altLang="en-US" sz="1800" dirty="0">
              <a:solidFill>
                <a:srgbClr val="157E9F"/>
              </a:solidFill>
              <a:latin typeface="方正清刻本悦宋简体"/>
              <a:ea typeface="方正清刻本悦宋简体"/>
            </a:endParaRPr>
          </a:p>
        </p:txBody>
      </p:sp>
      <p:cxnSp>
        <p:nvCxnSpPr>
          <p:cNvPr id="16" name="直接连接符 15"/>
          <p:cNvCxnSpPr/>
          <p:nvPr/>
        </p:nvCxnSpPr>
        <p:spPr>
          <a:xfrm>
            <a:off x="465138" y="2439988"/>
            <a:ext cx="4464050" cy="11113"/>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8616" name="文本框 16"/>
          <p:cNvSpPr txBox="1"/>
          <p:nvPr/>
        </p:nvSpPr>
        <p:spPr>
          <a:xfrm>
            <a:off x="411163" y="3049588"/>
            <a:ext cx="6231890" cy="426720"/>
          </a:xfrm>
          <a:prstGeom prst="rect">
            <a:avLst/>
          </a:prstGeom>
          <a:noFill/>
          <a:ln w="9525">
            <a:noFill/>
          </a:ln>
        </p:spPr>
        <p:txBody>
          <a:bodyPr wrap="none" lIns="68577" tIns="34289" rIns="68577" bIns="34289">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30000"/>
              </a:lnSpc>
              <a:spcBef>
                <a:spcPct val="0"/>
              </a:spcBef>
              <a:buNone/>
            </a:pPr>
            <a:r>
              <a:rPr lang="en-US" altLang="zh-CN" sz="1800" dirty="0"/>
              <a:t>(2) A Deep Learning based Robotic Grasp Detection Method</a:t>
            </a:r>
            <a:endParaRPr lang="zh-CN" altLang="en-US" sz="1800" dirty="0">
              <a:solidFill>
                <a:srgbClr val="157E9F"/>
              </a:solidFill>
              <a:latin typeface="方正清刻本悦宋简体"/>
              <a:ea typeface="方正清刻本悦宋简体"/>
            </a:endParaRPr>
          </a:p>
        </p:txBody>
      </p:sp>
      <p:cxnSp>
        <p:nvCxnSpPr>
          <p:cNvPr id="18" name="直接连接符 17"/>
          <p:cNvCxnSpPr/>
          <p:nvPr/>
        </p:nvCxnSpPr>
        <p:spPr>
          <a:xfrm flipV="1">
            <a:off x="465138" y="3438525"/>
            <a:ext cx="5907088" cy="39688"/>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465455" y="2481580"/>
            <a:ext cx="6273165" cy="436245"/>
          </a:xfrm>
          <a:prstGeom prst="rect">
            <a:avLst/>
          </a:prstGeom>
        </p:spPr>
        <p:txBody>
          <a:bodyPr wrap="square" lIns="68577" tIns="34289" rIns="68577" bIns="34289">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1200" b="1" i="0" u="none" strike="noStrike" kern="1200" cap="none" spc="0" normalizeH="0" baseline="0" noProof="0" dirty="0">
                <a:ln>
                  <a:noFill/>
                </a:ln>
                <a:solidFill>
                  <a:schemeClr val="tx1"/>
                </a:solidFill>
                <a:effectLst/>
                <a:uLnTx/>
                <a:uFillTx/>
                <a:latin typeface="+mn-ea"/>
                <a:ea typeface="+mn-ea"/>
                <a:cs typeface="+mn-cs"/>
              </a:rPr>
              <a:t>皮思远</a:t>
            </a:r>
            <a:r>
              <a:rPr kumimoji="0" lang="zh-CN" altLang="en-US" sz="12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1200" b="0" i="0" u="none" strike="noStrike" kern="1200" cap="none" spc="0" normalizeH="0" baseline="0" noProof="0" dirty="0">
                <a:ln>
                  <a:noFill/>
                </a:ln>
                <a:solidFill>
                  <a:schemeClr val="tx1"/>
                </a:solidFill>
                <a:effectLst/>
                <a:uLnTx/>
                <a:uFillTx/>
                <a:latin typeface="+mn-ea"/>
                <a:ea typeface="+mn-ea"/>
                <a:cs typeface="+mn-cs"/>
              </a:rPr>
              <a:t>唐洪</a:t>
            </a:r>
            <a:r>
              <a:rPr kumimoji="0" lang="zh-CN" altLang="en-US" sz="1200" b="0" i="0" u="none" strike="noStrike" kern="1200" cap="none" spc="0" normalizeH="0" baseline="0" noProof="0" dirty="0">
                <a:ln>
                  <a:noFill/>
                </a:ln>
                <a:solidFill>
                  <a:schemeClr val="tx1"/>
                </a:solidFill>
                <a:effectLst/>
                <a:uLnTx/>
                <a:uFillTx/>
                <a:latin typeface="+mn-ea"/>
                <a:ea typeface="+mn-ea"/>
                <a:cs typeface="+mn-cs"/>
              </a:rPr>
              <a:t>、</a:t>
            </a:r>
            <a:r>
              <a:rPr kumimoji="0" lang="zh-CN" altLang="zh-CN" sz="1200" b="0" i="0" u="none" strike="noStrike" kern="1200" cap="none" spc="0" normalizeH="0" baseline="0" noProof="0" dirty="0">
                <a:ln>
                  <a:noFill/>
                </a:ln>
                <a:solidFill>
                  <a:schemeClr val="tx1"/>
                </a:solidFill>
                <a:effectLst/>
                <a:uLnTx/>
                <a:uFillTx/>
                <a:latin typeface="+mn-ea"/>
                <a:ea typeface="+mn-ea"/>
                <a:cs typeface="+mn-cs"/>
              </a:rPr>
              <a:t>肖南峰</a:t>
            </a:r>
            <a:endParaRPr kumimoji="0" lang="en-US" altLang="zh-CN" sz="1200" b="0"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0" i="0" u="none" strike="noStrike" kern="1200" cap="none" spc="0" normalizeH="0" baseline="0" noProof="0" dirty="0">
                <a:ln>
                  <a:noFill/>
                </a:ln>
                <a:solidFill>
                  <a:schemeClr val="tx1"/>
                </a:solidFill>
                <a:effectLst/>
                <a:uLnTx/>
                <a:uFillTx/>
                <a:latin typeface="+mn-ea"/>
                <a:ea typeface="+mn-ea"/>
                <a:cs typeface="+mn-cs"/>
              </a:rPr>
              <a:t>《</a:t>
            </a:r>
            <a:r>
              <a:rPr kumimoji="0" lang="zh-CN" altLang="en-US" sz="1200" b="0" i="0" u="none" strike="noStrike" kern="1200" cap="none" spc="0" normalizeH="0" baseline="0" noProof="0" dirty="0">
                <a:ln>
                  <a:noFill/>
                </a:ln>
                <a:solidFill>
                  <a:schemeClr val="tx1"/>
                </a:solidFill>
                <a:effectLst/>
                <a:uLnTx/>
                <a:uFillTx/>
                <a:latin typeface="+mn-ea"/>
                <a:ea typeface="+mn-ea"/>
                <a:cs typeface="+mn-cs"/>
              </a:rPr>
              <a:t>重庆理工大学学报</a:t>
            </a:r>
            <a:r>
              <a:rPr kumimoji="0" lang="en-US" altLang="zh-CN" sz="1200" b="0" i="0" u="none" strike="noStrike" kern="1200" cap="none" spc="0" normalizeH="0" baseline="0" noProof="0" dirty="0">
                <a:ln>
                  <a:noFill/>
                </a:ln>
                <a:solidFill>
                  <a:schemeClr val="tx1"/>
                </a:solidFill>
                <a:effectLst/>
                <a:uLnTx/>
                <a:uFillTx/>
                <a:latin typeface="+mn-ea"/>
                <a:ea typeface="+mn-ea"/>
                <a:cs typeface="+mn-cs"/>
              </a:rPr>
              <a:t>(</a:t>
            </a:r>
            <a:r>
              <a:rPr kumimoji="0" lang="zh-CN" altLang="en-US" sz="1200" b="0" i="0" u="none" strike="noStrike" kern="1200" cap="none" spc="0" normalizeH="0" baseline="0" noProof="0" dirty="0">
                <a:ln>
                  <a:noFill/>
                </a:ln>
                <a:solidFill>
                  <a:schemeClr val="tx1"/>
                </a:solidFill>
                <a:effectLst/>
                <a:uLnTx/>
                <a:uFillTx/>
                <a:latin typeface="+mn-ea"/>
                <a:ea typeface="+mn-ea"/>
                <a:cs typeface="+mn-cs"/>
              </a:rPr>
              <a:t>自然科学</a:t>
            </a:r>
            <a:r>
              <a:rPr kumimoji="0" lang="en-US" altLang="zh-CN" sz="1200" b="0" i="0" u="none" strike="noStrike" kern="1200" cap="none" spc="0" normalizeH="0" baseline="0" noProof="0" dirty="0">
                <a:ln>
                  <a:noFill/>
                </a:ln>
                <a:solidFill>
                  <a:schemeClr val="tx1"/>
                </a:solidFill>
                <a:effectLst/>
                <a:uLnTx/>
                <a:uFillTx/>
                <a:latin typeface="+mn-ea"/>
                <a:ea typeface="+mn-ea"/>
                <a:cs typeface="+mn-cs"/>
              </a:rPr>
              <a:t>)》</a:t>
            </a:r>
            <a:r>
              <a:rPr kumimoji="0" lang="zh-CN" altLang="en-US" sz="1200" b="0" i="0" u="none" strike="noStrike" kern="1200" cap="none" spc="0" normalizeH="0" baseline="0" noProof="0" dirty="0">
                <a:ln>
                  <a:noFill/>
                </a:ln>
                <a:solidFill>
                  <a:schemeClr val="tx1"/>
                </a:solidFill>
                <a:effectLst/>
                <a:uLnTx/>
                <a:uFillTx/>
                <a:latin typeface="+mn-ea"/>
                <a:ea typeface="+mn-ea"/>
                <a:cs typeface="+mn-cs"/>
              </a:rPr>
              <a:t>，</a:t>
            </a:r>
            <a:r>
              <a:rPr kumimoji="0" lang="en-US" altLang="zh-CN" sz="1200" b="0" i="0" u="none" strike="noStrike" kern="1200" cap="none" spc="0" normalizeH="0" baseline="0" noProof="0" dirty="0">
                <a:ln>
                  <a:noFill/>
                </a:ln>
                <a:solidFill>
                  <a:schemeClr val="tx1"/>
                </a:solidFill>
                <a:effectLst/>
                <a:uLnTx/>
                <a:uFillTx/>
                <a:latin typeface="+mn-ea"/>
                <a:ea typeface="+mn-ea"/>
                <a:cs typeface="+mn-cs"/>
              </a:rPr>
              <a:t>2018</a:t>
            </a:r>
            <a:r>
              <a:rPr kumimoji="0" lang="zh-CN" altLang="zh-CN" sz="1200" b="0" i="0" u="none" strike="noStrike" kern="1200" cap="none" spc="0" normalizeH="0" baseline="0" noProof="0" dirty="0">
                <a:ln>
                  <a:noFill/>
                </a:ln>
                <a:solidFill>
                  <a:schemeClr val="tx1"/>
                </a:solidFill>
                <a:effectLst/>
                <a:uLnTx/>
                <a:uFillTx/>
                <a:latin typeface="+mn-ea"/>
                <a:ea typeface="+mn-ea"/>
                <a:cs typeface="+mn-cs"/>
              </a:rPr>
              <a:t>年</a:t>
            </a:r>
            <a:r>
              <a:rPr kumimoji="0" lang="en-US" altLang="zh-CN" sz="1200" b="0" i="0" u="none" strike="noStrike" kern="1200" cap="none" spc="0" normalizeH="0" baseline="0" noProof="0" dirty="0">
                <a:ln>
                  <a:noFill/>
                </a:ln>
                <a:solidFill>
                  <a:schemeClr val="tx1"/>
                </a:solidFill>
                <a:effectLst/>
                <a:uLnTx/>
                <a:uFillTx/>
                <a:latin typeface="+mn-ea"/>
                <a:ea typeface="+mn-ea"/>
                <a:cs typeface="+mn-cs"/>
              </a:rPr>
              <a:t> </a:t>
            </a:r>
            <a:r>
              <a:rPr kumimoji="0" lang="zh-CN" altLang="zh-CN" sz="1200" b="0" i="0" u="none" strike="noStrike" kern="1200" cap="none" spc="0" normalizeH="0" baseline="0" noProof="0" dirty="0">
                <a:ln>
                  <a:noFill/>
                </a:ln>
                <a:solidFill>
                  <a:schemeClr val="tx1"/>
                </a:solidFill>
                <a:effectLst/>
                <a:uLnTx/>
                <a:uFillTx/>
                <a:latin typeface="+mn-ea"/>
                <a:ea typeface="+mn-ea"/>
                <a:cs typeface="+mn-cs"/>
              </a:rPr>
              <a:t>第</a:t>
            </a:r>
            <a:r>
              <a:rPr kumimoji="0" lang="en-US" altLang="zh-CN" sz="1200" b="0" i="0" u="none" strike="noStrike" kern="1200" cap="none" spc="0" normalizeH="0" baseline="0" noProof="0" dirty="0">
                <a:ln>
                  <a:noFill/>
                </a:ln>
                <a:solidFill>
                  <a:schemeClr val="tx1"/>
                </a:solidFill>
                <a:effectLst/>
                <a:uLnTx/>
                <a:uFillTx/>
                <a:latin typeface="+mn-ea"/>
                <a:ea typeface="+mn-ea"/>
                <a:cs typeface="+mn-cs"/>
              </a:rPr>
              <a:t>32</a:t>
            </a:r>
            <a:r>
              <a:rPr kumimoji="0" lang="zh-CN" altLang="zh-CN" sz="1200" b="0" i="0" u="none" strike="noStrike" kern="1200" cap="none" spc="0" normalizeH="0" baseline="0" noProof="0" dirty="0">
                <a:ln>
                  <a:noFill/>
                </a:ln>
                <a:solidFill>
                  <a:schemeClr val="tx1"/>
                </a:solidFill>
                <a:effectLst/>
                <a:uLnTx/>
                <a:uFillTx/>
                <a:latin typeface="+mn-ea"/>
                <a:ea typeface="+mn-ea"/>
                <a:cs typeface="+mn-cs"/>
              </a:rPr>
              <a:t>卷</a:t>
            </a:r>
            <a:r>
              <a:rPr kumimoji="0" lang="en-US" altLang="zh-CN" sz="1200" b="0" i="0" u="none" strike="noStrike" kern="1200" cap="none" spc="0" normalizeH="0" baseline="0" noProof="0" dirty="0">
                <a:ln>
                  <a:noFill/>
                </a:ln>
                <a:solidFill>
                  <a:schemeClr val="tx1"/>
                </a:solidFill>
                <a:effectLst/>
                <a:uLnTx/>
                <a:uFillTx/>
                <a:latin typeface="+mn-ea"/>
                <a:ea typeface="+mn-ea"/>
                <a:cs typeface="+mn-cs"/>
              </a:rPr>
              <a:t> 2</a:t>
            </a:r>
            <a:r>
              <a:rPr kumimoji="0" lang="zh-CN" altLang="zh-CN" sz="1200" b="0" i="0" u="none" strike="noStrike" kern="1200" cap="none" spc="0" normalizeH="0" baseline="0" noProof="0" dirty="0">
                <a:ln>
                  <a:noFill/>
                </a:ln>
                <a:solidFill>
                  <a:schemeClr val="tx1"/>
                </a:solidFill>
                <a:effectLst/>
                <a:uLnTx/>
                <a:uFillTx/>
                <a:latin typeface="+mn-ea"/>
                <a:ea typeface="+mn-ea"/>
                <a:cs typeface="+mn-cs"/>
              </a:rPr>
              <a:t>期</a:t>
            </a:r>
            <a:r>
              <a:rPr kumimoji="0" lang="en-US" altLang="zh-CN" sz="1200" b="0" i="0" u="none" strike="noStrike" kern="1200" cap="none" spc="0" normalizeH="0" baseline="0" noProof="0" dirty="0">
                <a:ln>
                  <a:noFill/>
                </a:ln>
                <a:solidFill>
                  <a:schemeClr val="tx1"/>
                </a:solidFill>
                <a:effectLst/>
                <a:uLnTx/>
                <a:uFillTx/>
                <a:latin typeface="+mn-ea"/>
                <a:ea typeface="+mn-ea"/>
                <a:cs typeface="+mn-cs"/>
              </a:rPr>
              <a:t> 166-173</a:t>
            </a:r>
            <a:r>
              <a:rPr kumimoji="0" lang="zh-CN" altLang="en-US" sz="1200" i="0" u="none" strike="noStrike" kern="1200" cap="none" spc="0" normalizeH="0" baseline="0" noProof="0" dirty="0" smtClean="0">
                <a:ln>
                  <a:noFill/>
                </a:ln>
                <a:effectLst/>
                <a:uLnTx/>
                <a:uFillTx/>
                <a:latin typeface="+mn-ea"/>
                <a:ea typeface="+mn-ea"/>
                <a:cs typeface="+mn-cs"/>
              </a:rPr>
              <a:t>（</a:t>
            </a:r>
            <a:r>
              <a:rPr lang="zh-CN" altLang="en-US" sz="1200" dirty="0" smtClean="0">
                <a:latin typeface="+mn-ea"/>
                <a:ea typeface="+mn-ea"/>
              </a:rPr>
              <a:t>中国科技</a:t>
            </a:r>
            <a:r>
              <a:rPr kumimoji="0" lang="zh-CN" altLang="en-US" sz="1200" i="0" u="none" strike="noStrike" kern="1200" cap="none" spc="0" normalizeH="0" baseline="0" noProof="0" dirty="0" smtClean="0">
                <a:ln>
                  <a:noFill/>
                </a:ln>
                <a:effectLst/>
                <a:uLnTx/>
                <a:uFillTx/>
                <a:latin typeface="+mn-ea"/>
                <a:ea typeface="+mn-ea"/>
                <a:cs typeface="+mn-cs"/>
              </a:rPr>
              <a:t>核心期刊</a:t>
            </a:r>
            <a:r>
              <a:rPr kumimoji="0" lang="zh-CN" altLang="en-US" sz="1200" i="0" u="none" strike="noStrike" kern="1200" cap="none" spc="0" normalizeH="0" baseline="0" noProof="0" dirty="0">
                <a:ln>
                  <a:noFill/>
                </a:ln>
                <a:effectLst/>
                <a:uLnTx/>
                <a:uFillTx/>
                <a:latin typeface="+mn-ea"/>
                <a:ea typeface="+mn-ea"/>
                <a:cs typeface="+mn-cs"/>
              </a:rPr>
              <a:t>）</a:t>
            </a:r>
          </a:p>
        </p:txBody>
      </p:sp>
      <p:sp>
        <p:nvSpPr>
          <p:cNvPr id="20" name="矩形 19"/>
          <p:cNvSpPr/>
          <p:nvPr/>
        </p:nvSpPr>
        <p:spPr>
          <a:xfrm>
            <a:off x="465455" y="3505200"/>
            <a:ext cx="8919550" cy="438580"/>
          </a:xfrm>
          <a:prstGeom prst="rect">
            <a:avLst/>
          </a:prstGeom>
        </p:spPr>
        <p:txBody>
          <a:bodyPr wrap="square" lIns="68577" tIns="34289" rIns="68577" bIns="34289">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12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皮思远</a:t>
            </a:r>
            <a:r>
              <a:rPr kumimoji="0"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a:t>
            </a:r>
            <a:r>
              <a:rPr kumimoji="0" lang="zh-CN" altLang="zh-CN" sz="12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唐洪</a:t>
            </a:r>
            <a:r>
              <a:rPr kumimoji="0"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a:t>
            </a:r>
            <a:r>
              <a:rPr kumimoji="0" lang="zh-CN" altLang="zh-CN" sz="12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李莹莹</a:t>
            </a:r>
            <a:r>
              <a:rPr kumimoji="0"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a:t>
            </a:r>
            <a:r>
              <a:rPr kumimoji="0" lang="zh-CN" altLang="zh-CN" sz="12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肖南峰</a:t>
            </a:r>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the 3rd International Conference on Intelligent Computing, Communication &amp; Devices</a:t>
            </a:r>
            <a:r>
              <a:rPr kumimoji="0"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a:t>
            </a:r>
            <a:r>
              <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Dec. 9-10</a:t>
            </a:r>
            <a:r>
              <a:rPr kumimoji="0" lang="en-US" altLang="zh-CN" sz="1200" b="0" i="0" u="none" strike="noStrike" kern="1200" cap="none" spc="0" normalizeH="0" baseline="30000" noProof="0" dirty="0">
                <a:ln>
                  <a:noFill/>
                </a:ln>
                <a:solidFill>
                  <a:schemeClr val="tx1"/>
                </a:solidFill>
                <a:effectLst/>
                <a:uLnTx/>
                <a:uFillTx/>
                <a:latin typeface="Arial" panose="020B0604020202020204" pitchFamily="34" charset="0"/>
                <a:ea typeface="微软雅黑" panose="020B0503020204020204" pitchFamily="34" charset="-122"/>
                <a:cs typeface="+mn-cs"/>
              </a:rPr>
              <a:t>th</a:t>
            </a:r>
            <a:r>
              <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 </a:t>
            </a:r>
            <a:r>
              <a:rPr kumimoji="0" lang="en-US" altLang="zh-CN" sz="1200" i="0" u="none" strike="noStrike" kern="1200" cap="none" spc="0" normalizeH="0" baseline="0" noProof="0" dirty="0" smtClean="0">
                <a:ln>
                  <a:noFill/>
                </a:ln>
                <a:effectLst/>
                <a:uLnTx/>
                <a:uFillTx/>
              </a:rPr>
              <a:t>2017</a:t>
            </a:r>
            <a:r>
              <a:rPr lang="en-US" altLang="zh-CN" sz="1200" dirty="0" smtClean="0"/>
              <a:t>,</a:t>
            </a:r>
            <a:r>
              <a:rPr lang="en-US" altLang="zh-CN" sz="1200" noProof="0" dirty="0" err="1" smtClean="0">
                <a:latin typeface="Times New Roman" panose="02020603050405020304" pitchFamily="18" charset="0"/>
                <a:ea typeface="宋体" panose="02010600030101010101" pitchFamily="2" charset="-122"/>
                <a:cs typeface="Times New Roman" panose="02020603050405020304" pitchFamily="18" charset="0"/>
              </a:rPr>
              <a:t>ShenZhen</a:t>
            </a:r>
            <a:r>
              <a:rPr lang="en-US" altLang="zh-CN" sz="1200" noProof="0" dirty="0" smtClean="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i="0" u="none" strike="noStrike" kern="1200" cap="none" spc="0" normalizeH="0" baseline="0" noProof="0" dirty="0" smtClean="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EI</a:t>
            </a:r>
            <a:r>
              <a:rPr kumimoji="0" lang="zh-CN" altLang="en-US" sz="120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索引源）</a:t>
            </a:r>
          </a:p>
        </p:txBody>
      </p:sp>
      <p:sp>
        <p:nvSpPr>
          <p:cNvPr id="68620" name="文本框 22"/>
          <p:cNvSpPr txBox="1"/>
          <p:nvPr/>
        </p:nvSpPr>
        <p:spPr>
          <a:xfrm>
            <a:off x="411163" y="4016375"/>
            <a:ext cx="5723890" cy="426720"/>
          </a:xfrm>
          <a:prstGeom prst="rect">
            <a:avLst/>
          </a:prstGeom>
          <a:noFill/>
          <a:ln w="9525">
            <a:noFill/>
          </a:ln>
        </p:spPr>
        <p:txBody>
          <a:bodyPr wrap="none" lIns="68577" tIns="34289" rIns="68577" bIns="34289">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30000"/>
              </a:lnSpc>
              <a:spcBef>
                <a:spcPct val="0"/>
              </a:spcBef>
              <a:buNone/>
            </a:pPr>
            <a:r>
              <a:rPr lang="en-US" altLang="zh-CN" sz="1800" dirty="0"/>
              <a:t>(3) Speech Recognition Method based on Spectrogram</a:t>
            </a:r>
            <a:endParaRPr lang="zh-CN" altLang="en-US" sz="1800" dirty="0">
              <a:solidFill>
                <a:srgbClr val="157E9F"/>
              </a:solidFill>
              <a:latin typeface="方正清刻本悦宋简体"/>
              <a:ea typeface="方正清刻本悦宋简体"/>
            </a:endParaRPr>
          </a:p>
        </p:txBody>
      </p:sp>
      <p:cxnSp>
        <p:nvCxnSpPr>
          <p:cNvPr id="24" name="直接连接符 23"/>
          <p:cNvCxnSpPr/>
          <p:nvPr/>
        </p:nvCxnSpPr>
        <p:spPr>
          <a:xfrm flipV="1">
            <a:off x="465138" y="4406900"/>
            <a:ext cx="5907088" cy="3810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465455" y="4510405"/>
            <a:ext cx="8051800" cy="438580"/>
          </a:xfrm>
          <a:prstGeom prst="rect">
            <a:avLst/>
          </a:prstGeom>
        </p:spPr>
        <p:txBody>
          <a:bodyPr wrap="square" lIns="68577" tIns="34289" rIns="68577" bIns="34289">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12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李莹莹</a:t>
            </a:r>
            <a:r>
              <a:rPr kumimoji="0"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a:t>
            </a:r>
            <a:r>
              <a:rPr kumimoji="0" lang="zh-CN" altLang="zh-CN" sz="12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皮思远</a:t>
            </a:r>
            <a:r>
              <a:rPr kumimoji="0"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a:t>
            </a:r>
            <a:r>
              <a:rPr kumimoji="0" lang="zh-CN" altLang="zh-CN" sz="12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肖南峰</a:t>
            </a:r>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a:p>
            <a:pPr>
              <a:defRPr/>
            </a:pPr>
            <a:r>
              <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2018 International Conference on Mechatronics and Intelligent Robotics</a:t>
            </a:r>
            <a:r>
              <a:rPr kumimoji="0"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a:t>
            </a:r>
            <a:r>
              <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May 19-20th,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微软雅黑" panose="020B0503020204020204" pitchFamily="34" charset="-122"/>
                <a:cs typeface="+mn-cs"/>
              </a:rPr>
              <a:t>2018</a:t>
            </a:r>
            <a:r>
              <a:rPr lang="en-US" altLang="zh-CN" sz="1200" dirty="0" smtClean="0"/>
              <a:t>, </a:t>
            </a:r>
            <a:r>
              <a:rPr lang="en-US" altLang="zh-CN" sz="1200" dirty="0" err="1" smtClean="0">
                <a:latin typeface="Times New Roman" panose="02020603050405020304" pitchFamily="18" charset="0"/>
                <a:ea typeface="宋体" panose="02010600030101010101" pitchFamily="2" charset="-122"/>
                <a:cs typeface="Times New Roman" panose="02020603050405020304" pitchFamily="18" charset="0"/>
              </a:rPr>
              <a:t>KunMing</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(EI</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索引源</a:t>
            </a:r>
            <a:r>
              <a:rPr lang="zh-CN" altLang="en-US" sz="12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8623" name="文本框 25"/>
          <p:cNvSpPr txBox="1"/>
          <p:nvPr/>
        </p:nvSpPr>
        <p:spPr>
          <a:xfrm>
            <a:off x="404813" y="5046663"/>
            <a:ext cx="5965190" cy="426720"/>
          </a:xfrm>
          <a:prstGeom prst="rect">
            <a:avLst/>
          </a:prstGeom>
          <a:noFill/>
          <a:ln w="9525">
            <a:noFill/>
          </a:ln>
        </p:spPr>
        <p:txBody>
          <a:bodyPr wrap="none" lIns="68577" tIns="34289" rIns="68577" bIns="34289">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30000"/>
              </a:lnSpc>
              <a:spcBef>
                <a:spcPct val="0"/>
              </a:spcBef>
              <a:buNone/>
            </a:pPr>
            <a:r>
              <a:rPr lang="en-US" altLang="zh-CN" sz="1800" dirty="0"/>
              <a:t>(4) </a:t>
            </a:r>
            <a:r>
              <a:rPr lang="zh-CN" altLang="zh-CN" sz="1800" dirty="0"/>
              <a:t>一种基于深度卷积神经网络的工业机械臂视觉控制方法</a:t>
            </a:r>
            <a:endParaRPr lang="zh-CN" altLang="en-US" sz="1800" dirty="0">
              <a:solidFill>
                <a:srgbClr val="157E9F"/>
              </a:solidFill>
              <a:latin typeface="方正清刻本悦宋简体"/>
              <a:ea typeface="方正清刻本悦宋简体"/>
            </a:endParaRPr>
          </a:p>
        </p:txBody>
      </p:sp>
      <p:cxnSp>
        <p:nvCxnSpPr>
          <p:cNvPr id="27" name="直接连接符 26"/>
          <p:cNvCxnSpPr/>
          <p:nvPr/>
        </p:nvCxnSpPr>
        <p:spPr>
          <a:xfrm flipV="1">
            <a:off x="458788" y="5435600"/>
            <a:ext cx="5907088" cy="39688"/>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8625" name="矩形 28"/>
          <p:cNvSpPr/>
          <p:nvPr/>
        </p:nvSpPr>
        <p:spPr>
          <a:xfrm>
            <a:off x="411163" y="5541963"/>
            <a:ext cx="7707312" cy="438580"/>
          </a:xfrm>
          <a:prstGeom prst="rect">
            <a:avLst/>
          </a:prstGeom>
          <a:noFill/>
          <a:ln w="9525">
            <a:noFill/>
          </a:ln>
        </p:spPr>
        <p:txBody>
          <a:bodyPr lIns="68577" tIns="34289" rIns="68577" bIns="34289">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zh-CN" sz="1200" b="1" dirty="0"/>
              <a:t>皮思远</a:t>
            </a:r>
            <a:r>
              <a:rPr lang="zh-CN" altLang="en-US" sz="1200" dirty="0"/>
              <a:t>、</a:t>
            </a:r>
            <a:r>
              <a:rPr lang="zh-CN" altLang="zh-CN" sz="1200" dirty="0"/>
              <a:t>肖南峰</a:t>
            </a:r>
            <a:endParaRPr lang="en-US" altLang="zh-CN" sz="1200" dirty="0"/>
          </a:p>
          <a:p>
            <a:pPr marL="0" lvl="0" indent="0">
              <a:lnSpc>
                <a:spcPct val="100000"/>
              </a:lnSpc>
              <a:spcBef>
                <a:spcPct val="0"/>
              </a:spcBef>
              <a:buNone/>
            </a:pPr>
            <a:r>
              <a:rPr lang="zh-CN" altLang="zh-CN" sz="1200" dirty="0"/>
              <a:t>发明专利受理号：</a:t>
            </a:r>
            <a:r>
              <a:rPr lang="en-US" altLang="zh-CN" sz="1200" dirty="0"/>
              <a:t> 201710021710.6</a:t>
            </a:r>
            <a:r>
              <a:rPr lang="zh-CN" altLang="zh-CN" sz="1200" dirty="0"/>
              <a:t>，</a:t>
            </a:r>
            <a:r>
              <a:rPr lang="en-US" altLang="zh-CN" sz="1200" dirty="0"/>
              <a:t>2017 </a:t>
            </a:r>
            <a:r>
              <a:rPr lang="zh-CN" altLang="zh-CN" sz="1200" dirty="0"/>
              <a:t>年</a:t>
            </a:r>
            <a:r>
              <a:rPr lang="en-US" altLang="zh-CN" sz="1200" dirty="0"/>
              <a:t> </a:t>
            </a:r>
            <a:r>
              <a:rPr lang="en-US" altLang="zh-CN" sz="1200" dirty="0" smtClean="0"/>
              <a:t>01 </a:t>
            </a:r>
            <a:r>
              <a:rPr lang="zh-CN" altLang="zh-CN" sz="1200" dirty="0"/>
              <a:t>月</a:t>
            </a:r>
            <a:r>
              <a:rPr lang="en-US" altLang="zh-CN" sz="1200" dirty="0"/>
              <a:t> 12 </a:t>
            </a:r>
            <a:r>
              <a:rPr lang="zh-CN" altLang="zh-CN" sz="1200" dirty="0"/>
              <a:t>日提交</a:t>
            </a:r>
            <a:r>
              <a:rPr lang="zh-CN" altLang="zh-CN" sz="1200" dirty="0" smtClean="0"/>
              <a:t>。</a:t>
            </a:r>
            <a:r>
              <a:rPr lang="en-US" altLang="zh-CN" sz="1200" dirty="0" smtClean="0"/>
              <a:t>2017 </a:t>
            </a:r>
            <a:r>
              <a:rPr lang="zh-CN" altLang="en-US" sz="1200" dirty="0" smtClean="0"/>
              <a:t>年 </a:t>
            </a:r>
            <a:r>
              <a:rPr lang="en-US" altLang="zh-CN" sz="1200" dirty="0" smtClean="0"/>
              <a:t>06 </a:t>
            </a:r>
            <a:r>
              <a:rPr lang="zh-CN" altLang="en-US" sz="1200" dirty="0" smtClean="0"/>
              <a:t>月 </a:t>
            </a:r>
            <a:r>
              <a:rPr lang="en-US" altLang="zh-CN" sz="1200" dirty="0" smtClean="0"/>
              <a:t>20 </a:t>
            </a:r>
            <a:r>
              <a:rPr lang="zh-CN" altLang="en-US" sz="1200" dirty="0" smtClean="0"/>
              <a:t>日公开</a:t>
            </a:r>
            <a:endParaRPr lang="zh-CN" altLang="zh-CN" sz="1200" dirty="0"/>
          </a:p>
        </p:txBody>
      </p:sp>
      <p:sp>
        <p:nvSpPr>
          <p:cNvPr id="21" name="文本框 20"/>
          <p:cNvSpPr txBox="1"/>
          <p:nvPr/>
        </p:nvSpPr>
        <p:spPr>
          <a:xfrm>
            <a:off x="0" y="267494"/>
            <a:ext cx="7365683" cy="507831"/>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六</a:t>
            </a:r>
            <a:r>
              <a:rPr lang="zh-CN" altLang="en-US" sz="2700" b="1" dirty="0">
                <a:solidFill>
                  <a:schemeClr val="accent4"/>
                </a:solidFill>
                <a:latin typeface="+mj-ea"/>
              </a:rPr>
              <a:t>、总结和</a:t>
            </a:r>
            <a:r>
              <a:rPr lang="zh-CN" altLang="en-US" sz="2700" b="1" dirty="0" smtClean="0">
                <a:solidFill>
                  <a:schemeClr val="accent4"/>
                </a:solidFill>
                <a:latin typeface="+mj-ea"/>
              </a:rPr>
              <a:t>展望</a:t>
            </a:r>
            <a:endParaRPr lang="zh-CN" altLang="en-US" sz="2700" b="1" dirty="0">
              <a:solidFill>
                <a:schemeClr val="accent4"/>
              </a:solidFill>
              <a:latin typeface="+mj-ea"/>
            </a:endParaRPr>
          </a:p>
        </p:txBody>
      </p:sp>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703513" y="3527381"/>
            <a:ext cx="4205765"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dirty="0" smtClean="0">
                <a:ln>
                  <a:noFill/>
                </a:ln>
                <a:solidFill>
                  <a:schemeClr val="accent3"/>
                </a:solidFill>
                <a:effectLst/>
                <a:uLnTx/>
                <a:uFillTx/>
                <a:latin typeface="方正清刻本悦宋简体" panose="02000000000000000000" pitchFamily="2" charset="-122"/>
                <a:ea typeface="方正清刻本悦宋简体" panose="02000000000000000000" pitchFamily="2" charset="-122"/>
              </a:rPr>
              <a:t>感谢</a:t>
            </a:r>
            <a:r>
              <a:rPr kumimoji="1" lang="zh-CN" altLang="en-US" sz="2400" b="1" dirty="0" smtClean="0">
                <a:solidFill>
                  <a:schemeClr val="accent3"/>
                </a:solidFill>
                <a:latin typeface="方正清刻本悦宋简体" panose="02000000000000000000" pitchFamily="2" charset="-122"/>
                <a:ea typeface="方正清刻本悦宋简体" panose="02000000000000000000" pitchFamily="2" charset="-122"/>
              </a:rPr>
              <a:t>肖南峰老师对我的</a:t>
            </a:r>
            <a:r>
              <a:rPr kumimoji="1" lang="zh-CN" altLang="en-US" sz="2400" b="1" i="0" u="none" strike="noStrike" kern="1200" cap="none" spc="0" normalizeH="0" baseline="0" noProof="0" dirty="0" smtClean="0">
                <a:ln>
                  <a:noFill/>
                </a:ln>
                <a:solidFill>
                  <a:schemeClr val="accent3"/>
                </a:solidFill>
                <a:effectLst/>
                <a:uLnTx/>
                <a:uFillTx/>
                <a:latin typeface="方正清刻本悦宋简体" panose="02000000000000000000" pitchFamily="2" charset="-122"/>
                <a:ea typeface="方正清刻本悦宋简体" panose="02000000000000000000" pitchFamily="2" charset="-122"/>
              </a:rPr>
              <a:t>指导！</a:t>
            </a:r>
            <a:endParaRPr kumimoji="1" lang="en-US" altLang="zh-CN" sz="2400" b="1" i="0" u="none" strike="noStrike" kern="1200" cap="none" spc="0" normalizeH="0" baseline="0" noProof="0" dirty="0" smtClean="0">
              <a:ln>
                <a:noFill/>
              </a:ln>
              <a:solidFill>
                <a:schemeClr val="accent3"/>
              </a:solidFill>
              <a:effectLst/>
              <a:uLnTx/>
              <a:uFillTx/>
              <a:latin typeface="方正清刻本悦宋简体" panose="02000000000000000000" pitchFamily="2" charset="-122"/>
              <a:ea typeface="方正清刻本悦宋简体" panose="02000000000000000000" pitchFamily="2" charset="-122"/>
            </a:endParaRPr>
          </a:p>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400" b="1" noProof="0" dirty="0" smtClean="0">
                <a:solidFill>
                  <a:schemeClr val="accent3"/>
                </a:solidFill>
                <a:latin typeface="方正清刻本悦宋简体" panose="02000000000000000000" pitchFamily="2" charset="-122"/>
                <a:ea typeface="方正清刻本悦宋简体" panose="02000000000000000000" pitchFamily="2" charset="-122"/>
              </a:rPr>
              <a:t>感谢各位答辩老师！</a:t>
            </a:r>
            <a:endParaRPr kumimoji="1" lang="en-US" altLang="zh-CN" sz="2400" b="1" noProof="0" dirty="0" smtClean="0">
              <a:solidFill>
                <a:schemeClr val="accent3"/>
              </a:solidFill>
              <a:latin typeface="方正清刻本悦宋简体" panose="02000000000000000000" pitchFamily="2" charset="-122"/>
              <a:ea typeface="方正清刻本悦宋简体" panose="02000000000000000000" pitchFamily="2" charset="-122"/>
            </a:endParaRPr>
          </a:p>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dirty="0" smtClean="0">
                <a:ln>
                  <a:noFill/>
                </a:ln>
                <a:solidFill>
                  <a:schemeClr val="accent3"/>
                </a:solidFill>
                <a:effectLst/>
                <a:uLnTx/>
                <a:uFillTx/>
                <a:latin typeface="方正清刻本悦宋简体" panose="02000000000000000000" pitchFamily="2" charset="-122"/>
                <a:ea typeface="方正清刻本悦宋简体" panose="02000000000000000000" pitchFamily="2" charset="-122"/>
              </a:rPr>
              <a:t>感谢实验室同学的帮助！</a:t>
            </a:r>
            <a:endParaRPr kumimoji="1" lang="en-US" altLang="zh-CN" sz="2400" b="1" i="0" u="none" strike="noStrike" kern="1200" cap="none" spc="0" normalizeH="0" baseline="0" noProof="0" dirty="0">
              <a:ln>
                <a:noFill/>
              </a:ln>
              <a:solidFill>
                <a:schemeClr val="accent3"/>
              </a:solidFill>
              <a:effectLst/>
              <a:uLnTx/>
              <a:uFillTx/>
              <a:latin typeface="方正清刻本悦宋简体" panose="02000000000000000000" pitchFamily="2" charset="-122"/>
              <a:ea typeface="方正清刻本悦宋简体" panose="02000000000000000000" pitchFamily="2" charset="-122"/>
            </a:endParaRPr>
          </a:p>
        </p:txBody>
      </p:sp>
      <p:cxnSp>
        <p:nvCxnSpPr>
          <p:cNvPr id="69" name="直接连接符 68"/>
          <p:cNvCxnSpPr/>
          <p:nvPr/>
        </p:nvCxnSpPr>
        <p:spPr>
          <a:xfrm>
            <a:off x="2703513" y="3268663"/>
            <a:ext cx="3887788"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pic>
        <p:nvPicPr>
          <p:cNvPr id="69637" name="图片 28"/>
          <p:cNvPicPr>
            <a:picLocks noChangeAspect="1"/>
          </p:cNvPicPr>
          <p:nvPr/>
        </p:nvPicPr>
        <p:blipFill>
          <a:blip r:embed="rId2">
            <a:clrChange>
              <a:clrFrom>
                <a:srgbClr val="FFFFFF"/>
              </a:clrFrom>
              <a:clrTo>
                <a:srgbClr val="FFFFFF">
                  <a:alpha val="0"/>
                </a:srgbClr>
              </a:clrTo>
            </a:clrChange>
          </a:blip>
          <a:stretch>
            <a:fillRect/>
          </a:stretch>
        </p:blipFill>
        <p:spPr>
          <a:xfrm>
            <a:off x="3841750" y="1196975"/>
            <a:ext cx="1630363" cy="1630363"/>
          </a:xfrm>
          <a:prstGeom prst="rect">
            <a:avLst/>
          </a:prstGeom>
          <a:noFill/>
          <a:ln w="9525">
            <a:noFill/>
          </a:ln>
        </p:spPr>
      </p:pic>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8444" name="图片 28"/>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1620660" y="1046163"/>
            <a:ext cx="7523342"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18437" name="矩形 1"/>
          <p:cNvSpPr/>
          <p:nvPr/>
        </p:nvSpPr>
        <p:spPr>
          <a:xfrm>
            <a:off x="358776" y="939391"/>
            <a:ext cx="1261884" cy="57708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smtClean="0">
                <a:solidFill>
                  <a:schemeClr val="accent1"/>
                </a:solidFill>
                <a:latin typeface="方正清刻本悦宋简体"/>
                <a:ea typeface="方正清刻本悦宋简体"/>
              </a:rPr>
              <a:t>问题</a:t>
            </a:r>
            <a:r>
              <a:rPr lang="zh-CN" altLang="en-US" sz="2100" dirty="0" smtClean="0">
                <a:solidFill>
                  <a:schemeClr val="accent1"/>
                </a:solidFill>
                <a:latin typeface="方正清刻本悦宋简体"/>
                <a:ea typeface="方正清刻本悦宋简体"/>
              </a:rPr>
              <a:t>分解</a:t>
            </a:r>
            <a:endParaRPr lang="en-US" altLang="zh-CN" sz="2100" dirty="0">
              <a:solidFill>
                <a:schemeClr val="accent1"/>
              </a:solidFill>
              <a:latin typeface="方正清刻本悦宋简体"/>
              <a:ea typeface="方正清刻本悦宋简体"/>
            </a:endParaRPr>
          </a:p>
        </p:txBody>
      </p:sp>
      <p:sp>
        <p:nvSpPr>
          <p:cNvPr id="18438" name="矩形 1"/>
          <p:cNvSpPr/>
          <p:nvPr/>
        </p:nvSpPr>
        <p:spPr>
          <a:xfrm>
            <a:off x="358776" y="1684618"/>
            <a:ext cx="4572000" cy="338554"/>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just">
              <a:lnSpc>
                <a:spcPct val="100000"/>
              </a:lnSpc>
              <a:spcBef>
                <a:spcPct val="0"/>
              </a:spcBef>
              <a:buNone/>
            </a:pPr>
            <a:r>
              <a:rPr lang="zh-CN" altLang="en-US" sz="1600" dirty="0">
                <a:latin typeface="宋体" panose="02010600030101010101" pitchFamily="2" charset="-122"/>
                <a:ea typeface="宋体" panose="02010600030101010101" pitchFamily="2" charset="-122"/>
              </a:rPr>
              <a:t>     </a:t>
            </a:r>
          </a:p>
        </p:txBody>
      </p:sp>
      <p:sp>
        <p:nvSpPr>
          <p:cNvPr id="17" name="文本框 35"/>
          <p:cNvSpPr txBox="1"/>
          <p:nvPr/>
        </p:nvSpPr>
        <p:spPr>
          <a:xfrm>
            <a:off x="955759" y="3244517"/>
            <a:ext cx="1020762" cy="388938"/>
          </a:xfrm>
          <a:prstGeom prst="rect">
            <a:avLst/>
          </a:prstGeom>
          <a:noFill/>
          <a:ln w="9525">
            <a:noFill/>
          </a:ln>
        </p:spPr>
        <p:txBody>
          <a:bodyPr wrap="none" lIns="68579" tIns="34289" rIns="68579" bIns="34289">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30000"/>
              </a:lnSpc>
              <a:spcBef>
                <a:spcPct val="0"/>
              </a:spcBef>
              <a:buNone/>
            </a:pPr>
            <a:r>
              <a:rPr lang="zh-CN" altLang="en-US" sz="1600" dirty="0">
                <a:solidFill>
                  <a:schemeClr val="tx2"/>
                </a:solidFill>
                <a:latin typeface="微软雅黑" panose="020B0503020204020204" pitchFamily="34" charset="-122"/>
              </a:rPr>
              <a:t>抓取检测</a:t>
            </a:r>
            <a:r>
              <a:rPr lang="en-US" altLang="zh-CN" sz="1600" dirty="0">
                <a:solidFill>
                  <a:schemeClr val="tx2"/>
                </a:solidFill>
                <a:latin typeface="微软雅黑" panose="020B0503020204020204" pitchFamily="34" charset="-122"/>
              </a:rPr>
              <a:t> </a:t>
            </a:r>
            <a:endParaRPr lang="zh-CN" altLang="en-US" sz="1600" dirty="0">
              <a:solidFill>
                <a:schemeClr val="tx2"/>
              </a:solidFill>
              <a:latin typeface="微软雅黑" panose="020B0503020204020204" pitchFamily="34" charset="-122"/>
            </a:endParaRPr>
          </a:p>
        </p:txBody>
      </p:sp>
      <p:sp>
        <p:nvSpPr>
          <p:cNvPr id="19" name="矩形 18"/>
          <p:cNvSpPr/>
          <p:nvPr/>
        </p:nvSpPr>
        <p:spPr>
          <a:xfrm>
            <a:off x="509962" y="3767820"/>
            <a:ext cx="5568108" cy="632479"/>
          </a:xfrm>
          <a:prstGeom prst="rect">
            <a:avLst/>
          </a:prstGeom>
        </p:spPr>
        <p:txBody>
          <a:bodyPr wrap="square" lIns="91438" tIns="45719" rIns="91438" bIns="45719">
            <a:spAutoFit/>
          </a:bodyPr>
          <a:lstStyle/>
          <a:p>
            <a:pPr>
              <a:lnSpc>
                <a:spcPct val="130000"/>
              </a:lnSpc>
              <a:defRPr/>
            </a:pPr>
            <a:r>
              <a:rPr lang="zh-CN" altLang="zh-CN" sz="1200" dirty="0">
                <a:solidFill>
                  <a:schemeClr val="tx1">
                    <a:lumMod val="75000"/>
                    <a:lumOff val="25000"/>
                  </a:schemeClr>
                </a:solidFill>
                <a:latin typeface="宋体" panose="02010600030101010101" pitchFamily="2" charset="-122"/>
                <a:ea typeface="宋体" panose="02010600030101010101" pitchFamily="2" charset="-122"/>
                <a:sym typeface="Calibri" panose="020F0502020204030204" pitchFamily="34" charset="0"/>
              </a:rPr>
              <a:t>工业机械手抓取问题可以分解为</a:t>
            </a:r>
            <a:r>
              <a:rPr lang="en-US" altLang="zh-CN" sz="1200" dirty="0">
                <a:solidFill>
                  <a:schemeClr val="tx1">
                    <a:lumMod val="75000"/>
                    <a:lumOff val="25000"/>
                  </a:schemeClr>
                </a:solidFill>
                <a:latin typeface="宋体" panose="02010600030101010101" pitchFamily="2" charset="-122"/>
                <a:ea typeface="宋体" panose="02010600030101010101" pitchFamily="2" charset="-122"/>
                <a:sym typeface="Calibri" panose="020F0502020204030204" pitchFamily="34" charset="0"/>
              </a:rPr>
              <a:t>3</a:t>
            </a:r>
            <a:r>
              <a:rPr lang="zh-CN" altLang="zh-CN" sz="1200" dirty="0">
                <a:solidFill>
                  <a:schemeClr val="tx1">
                    <a:lumMod val="75000"/>
                    <a:lumOff val="25000"/>
                  </a:schemeClr>
                </a:solidFill>
                <a:latin typeface="宋体" panose="02010600030101010101" pitchFamily="2" charset="-122"/>
                <a:ea typeface="宋体" panose="02010600030101010101" pitchFamily="2" charset="-122"/>
                <a:sym typeface="Calibri" panose="020F0502020204030204" pitchFamily="34" charset="0"/>
              </a:rPr>
              <a:t>个子问题，分别是抓取检测、轨迹规划、执行抓取</a:t>
            </a:r>
            <a:r>
              <a:rPr lang="zh-CN" altLang="zh-CN" sz="1200" dirty="0" smtClean="0">
                <a:solidFill>
                  <a:schemeClr val="tx1">
                    <a:lumMod val="75000"/>
                    <a:lumOff val="25000"/>
                  </a:schemeClr>
                </a:solidFill>
                <a:latin typeface="宋体" panose="02010600030101010101" pitchFamily="2" charset="-122"/>
                <a:ea typeface="宋体" panose="02010600030101010101" pitchFamily="2" charset="-122"/>
                <a:sym typeface="Calibri" panose="020F0502020204030204" pitchFamily="34" charset="0"/>
              </a:rPr>
              <a:t>。</a:t>
            </a:r>
            <a:r>
              <a:rPr lang="zh-CN" altLang="en-US" sz="1200" dirty="0" smtClean="0">
                <a:solidFill>
                  <a:schemeClr val="tx1">
                    <a:lumMod val="75000"/>
                    <a:lumOff val="25000"/>
                  </a:schemeClr>
                </a:solidFill>
                <a:latin typeface="宋体" panose="02010600030101010101" pitchFamily="2" charset="-122"/>
                <a:ea typeface="宋体" panose="02010600030101010101" pitchFamily="2" charset="-122"/>
              </a:rPr>
              <a:t>给</a:t>
            </a:r>
            <a:r>
              <a:rPr lang="zh-CN" altLang="en-US" sz="1200" dirty="0">
                <a:solidFill>
                  <a:schemeClr val="tx1">
                    <a:lumMod val="75000"/>
                    <a:lumOff val="25000"/>
                  </a:schemeClr>
                </a:solidFill>
                <a:latin typeface="宋体" panose="02010600030101010101" pitchFamily="2" charset="-122"/>
                <a:ea typeface="宋体" panose="02010600030101010101" pitchFamily="2" charset="-122"/>
              </a:rPr>
              <a:t>出工业机械手的抓取配置</a:t>
            </a:r>
            <a:r>
              <a:rPr lang="zh-CN" altLang="en-US" sz="1200" dirty="0" smtClean="0">
                <a:solidFill>
                  <a:schemeClr val="tx1">
                    <a:lumMod val="75000"/>
                    <a:lumOff val="25000"/>
                  </a:schemeClr>
                </a:solidFill>
                <a:latin typeface="宋体" panose="02010600030101010101" pitchFamily="2" charset="-122"/>
                <a:ea typeface="宋体" panose="02010600030101010101" pitchFamily="2" charset="-122"/>
              </a:rPr>
              <a:t>，即</a:t>
            </a:r>
            <a:r>
              <a:rPr lang="zh-CN" altLang="en-US" sz="1200" dirty="0">
                <a:solidFill>
                  <a:schemeClr val="tx1">
                    <a:lumMod val="75000"/>
                    <a:lumOff val="25000"/>
                  </a:schemeClr>
                </a:solidFill>
                <a:latin typeface="宋体" panose="02010600030101010101" pitchFamily="2" charset="-122"/>
                <a:ea typeface="宋体" panose="02010600030101010101" pitchFamily="2" charset="-122"/>
              </a:rPr>
              <a:t>工业机械手的空间位置和</a:t>
            </a:r>
            <a:r>
              <a:rPr lang="zh-CN" altLang="en-US" sz="1200" dirty="0" smtClean="0">
                <a:solidFill>
                  <a:schemeClr val="tx1">
                    <a:lumMod val="75000"/>
                    <a:lumOff val="25000"/>
                  </a:schemeClr>
                </a:solidFill>
                <a:latin typeface="宋体" panose="02010600030101010101" pitchFamily="2" charset="-122"/>
                <a:ea typeface="宋体" panose="02010600030101010101" pitchFamily="2" charset="-122"/>
              </a:rPr>
              <a:t>姿态</a:t>
            </a:r>
            <a:r>
              <a:rPr lang="zh-CN" altLang="en-US" sz="1500" dirty="0">
                <a:solidFill>
                  <a:schemeClr val="bg2">
                    <a:lumMod val="50000"/>
                  </a:schemeClr>
                </a:solidFill>
                <a:latin typeface="宋体" panose="02010600030101010101" pitchFamily="2" charset="-122"/>
                <a:ea typeface="宋体" panose="02010600030101010101" pitchFamily="2" charset="-122"/>
              </a:rPr>
              <a:t>。</a:t>
            </a:r>
            <a:endParaRPr lang="en-US" altLang="zh-CN" sz="12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20" name="圆角矩形 19"/>
          <p:cNvSpPr/>
          <p:nvPr/>
        </p:nvSpPr>
        <p:spPr>
          <a:xfrm rot="10800000" flipV="1">
            <a:off x="509963" y="3321629"/>
            <a:ext cx="272237" cy="2760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21" name="文本框 20"/>
          <p:cNvSpPr txBox="1"/>
          <p:nvPr/>
        </p:nvSpPr>
        <p:spPr>
          <a:xfrm>
            <a:off x="886446" y="4733178"/>
            <a:ext cx="1012135" cy="394273"/>
          </a:xfrm>
          <a:prstGeom prst="rect">
            <a:avLst/>
          </a:prstGeom>
          <a:noFill/>
        </p:spPr>
        <p:txBody>
          <a:bodyPr wrap="none" lIns="68579" tIns="34289" rIns="68579" bIns="34289">
            <a:spAutoFit/>
          </a:bodyPr>
          <a:lstStyle/>
          <a:p>
            <a:pPr marR="0" defTabSz="914400" eaLnBrk="1" fontAlgn="auto" hangingPunct="1">
              <a:lnSpc>
                <a:spcPct val="130000"/>
              </a:lnSpc>
              <a:spcBef>
                <a:spcPts val="0"/>
              </a:spcBef>
              <a:spcAft>
                <a:spcPts val="0"/>
              </a:spcAft>
              <a:buClrTx/>
              <a:buSzTx/>
              <a:buFontTx/>
              <a:buNone/>
              <a:defRPr/>
            </a:pPr>
            <a:r>
              <a:rPr kumimoji="0" lang="zh-CN" altLang="en-US" sz="1600" kern="1200" cap="none" spc="0" normalizeH="0" baseline="0" noProof="0" dirty="0">
                <a:solidFill>
                  <a:schemeClr val="tx2"/>
                </a:solidFill>
                <a:latin typeface="微软雅黑" panose="020B0503020204020204" pitchFamily="34" charset="-122"/>
                <a:ea typeface="微软雅黑" panose="020B0503020204020204" pitchFamily="34" charset="-122"/>
                <a:cs typeface="+mn-cs"/>
              </a:rPr>
              <a:t>图像分割</a:t>
            </a:r>
            <a:r>
              <a:rPr kumimoji="0" lang="en-US" altLang="zh-CN" sz="1600" kern="1200" cap="none" spc="0" normalizeH="0" baseline="0" noProof="0" dirty="0">
                <a:solidFill>
                  <a:schemeClr val="tx2"/>
                </a:solidFill>
                <a:latin typeface="微软雅黑" panose="020B0503020204020204" pitchFamily="34" charset="-122"/>
                <a:ea typeface="微软雅黑" panose="020B0503020204020204" pitchFamily="34" charset="-122"/>
                <a:cs typeface="+mn-cs"/>
              </a:rPr>
              <a:t> </a:t>
            </a:r>
            <a:endParaRPr kumimoji="0" lang="zh-CN" altLang="en-US" sz="1600" kern="1200" cap="none" spc="0" normalizeH="0" baseline="0" noProof="0" dirty="0">
              <a:solidFill>
                <a:schemeClr val="tx2"/>
              </a:solidFill>
              <a:latin typeface="微软雅黑" panose="020B0503020204020204" pitchFamily="34" charset="-122"/>
              <a:ea typeface="微软雅黑" panose="020B0503020204020204" pitchFamily="34" charset="-122"/>
              <a:cs typeface="+mn-cs"/>
            </a:endParaRPr>
          </a:p>
        </p:txBody>
      </p:sp>
      <p:sp>
        <p:nvSpPr>
          <p:cNvPr id="23" name="矩形 22"/>
          <p:cNvSpPr/>
          <p:nvPr/>
        </p:nvSpPr>
        <p:spPr>
          <a:xfrm>
            <a:off x="509960" y="5261384"/>
            <a:ext cx="5568110" cy="572462"/>
          </a:xfrm>
          <a:prstGeom prst="rect">
            <a:avLst/>
          </a:prstGeom>
        </p:spPr>
        <p:txBody>
          <a:bodyPr wrap="square" lIns="91438" tIns="45719" rIns="91438" bIns="45719">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cs typeface="+mn-cs"/>
              </a:rPr>
              <a:t>由于提出的抓取检测方法中需要根据物体轮廓生成抓取的候选区域，因此采用图像分割的方法获得物体外</a:t>
            </a:r>
            <a:r>
              <a:rPr kumimoji="0" lang="zh-CN" altLang="en-US" sz="1200" b="0" i="0" u="none" strike="noStrike" kern="1200" cap="none" spc="0" normalizeH="0" baseline="0" noProof="0" dirty="0" smtClean="0">
                <a:ln>
                  <a:noFill/>
                </a:ln>
                <a:solidFill>
                  <a:schemeClr val="tx1">
                    <a:lumMod val="75000"/>
                    <a:lumOff val="25000"/>
                  </a:schemeClr>
                </a:solidFill>
                <a:effectLst/>
                <a:uLnTx/>
                <a:uFillTx/>
                <a:latin typeface="宋体" panose="02010600030101010101" pitchFamily="2" charset="-122"/>
                <a:ea typeface="宋体" panose="02010600030101010101" pitchFamily="2" charset="-122"/>
                <a:cs typeface="+mn-cs"/>
              </a:rPr>
              <a:t>轮廓。</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cs typeface="+mn-cs"/>
            </a:endParaRPr>
          </a:p>
        </p:txBody>
      </p:sp>
      <p:sp>
        <p:nvSpPr>
          <p:cNvPr id="24" name="圆角矩形 23"/>
          <p:cNvSpPr/>
          <p:nvPr/>
        </p:nvSpPr>
        <p:spPr>
          <a:xfrm rot="10800000" flipV="1">
            <a:off x="509961" y="4790577"/>
            <a:ext cx="272237" cy="2760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38" name="文本框 390"/>
          <p:cNvSpPr txBox="1"/>
          <p:nvPr/>
        </p:nvSpPr>
        <p:spPr>
          <a:xfrm>
            <a:off x="873811" y="1668082"/>
            <a:ext cx="1020762" cy="388938"/>
          </a:xfrm>
          <a:prstGeom prst="rect">
            <a:avLst/>
          </a:prstGeom>
          <a:noFill/>
          <a:ln w="9525">
            <a:noFill/>
          </a:ln>
        </p:spPr>
        <p:txBody>
          <a:bodyPr wrap="none" lIns="68579" tIns="34289" rIns="68579" bIns="34289">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30000"/>
              </a:lnSpc>
              <a:spcBef>
                <a:spcPct val="0"/>
              </a:spcBef>
              <a:buNone/>
            </a:pPr>
            <a:r>
              <a:rPr lang="zh-CN" altLang="en-US" sz="1600" dirty="0">
                <a:solidFill>
                  <a:schemeClr val="tx2"/>
                </a:solidFill>
                <a:latin typeface="微软雅黑" panose="020B0503020204020204" pitchFamily="34" charset="-122"/>
              </a:rPr>
              <a:t>物体识别</a:t>
            </a:r>
            <a:r>
              <a:rPr lang="en-US" altLang="zh-CN" sz="1600" dirty="0">
                <a:solidFill>
                  <a:schemeClr val="tx2"/>
                </a:solidFill>
                <a:latin typeface="微软雅黑" panose="020B0503020204020204" pitchFamily="34" charset="-122"/>
              </a:rPr>
              <a:t> </a:t>
            </a:r>
            <a:endParaRPr lang="zh-CN" altLang="en-US" sz="1600" dirty="0">
              <a:solidFill>
                <a:schemeClr val="tx2"/>
              </a:solidFill>
              <a:latin typeface="微软雅黑" panose="020B0503020204020204" pitchFamily="34" charset="-122"/>
            </a:endParaRPr>
          </a:p>
        </p:txBody>
      </p:sp>
      <p:sp>
        <p:nvSpPr>
          <p:cNvPr id="39" name="矩形 38"/>
          <p:cNvSpPr/>
          <p:nvPr/>
        </p:nvSpPr>
        <p:spPr>
          <a:xfrm>
            <a:off x="509961" y="2054741"/>
            <a:ext cx="5568109" cy="872545"/>
          </a:xfrm>
          <a:prstGeom prst="rect">
            <a:avLst/>
          </a:prstGeom>
        </p:spPr>
        <p:txBody>
          <a:bodyPr wrap="square" lIns="91438" tIns="45719" rIns="91438" bIns="45719">
            <a:spAutoFit/>
          </a:bodyPr>
          <a:lstStyle/>
          <a:p>
            <a:pPr>
              <a:lnSpc>
                <a:spcPct val="130000"/>
              </a:lnSpc>
              <a:defRPr/>
            </a:pPr>
            <a:r>
              <a:rPr lang="zh-CN" altLang="en-US" sz="1200" dirty="0">
                <a:solidFill>
                  <a:schemeClr val="tx1">
                    <a:lumMod val="75000"/>
                    <a:lumOff val="25000"/>
                  </a:schemeClr>
                </a:solidFill>
                <a:latin typeface="宋体" panose="02010600030101010101" pitchFamily="2" charset="-122"/>
                <a:ea typeface="宋体" panose="02010600030101010101" pitchFamily="2" charset="-122"/>
                <a:sym typeface="Calibri" panose="020F0502020204030204" pitchFamily="34" charset="0"/>
              </a:rPr>
              <a:t>在</a:t>
            </a:r>
            <a:r>
              <a:rPr lang="zh-CN" altLang="zh-CN" sz="1200" dirty="0">
                <a:solidFill>
                  <a:schemeClr val="tx1">
                    <a:lumMod val="75000"/>
                    <a:lumOff val="25000"/>
                  </a:schemeClr>
                </a:solidFill>
                <a:latin typeface="宋体" panose="02010600030101010101" pitchFamily="2" charset="-122"/>
                <a:ea typeface="宋体" panose="02010600030101010101" pitchFamily="2" charset="-122"/>
                <a:sym typeface="Calibri" panose="020F0502020204030204" pitchFamily="34" charset="0"/>
              </a:rPr>
              <a:t>更细粒度的智能工业机械手抓取</a:t>
            </a:r>
            <a:r>
              <a:rPr lang="zh-CN" altLang="en-US" sz="1200" dirty="0">
                <a:solidFill>
                  <a:schemeClr val="tx1">
                    <a:lumMod val="75000"/>
                    <a:lumOff val="25000"/>
                  </a:schemeClr>
                </a:solidFill>
                <a:latin typeface="宋体" panose="02010600030101010101" pitchFamily="2" charset="-122"/>
                <a:ea typeface="宋体" panose="02010600030101010101" pitchFamily="2" charset="-122"/>
                <a:sym typeface="Calibri" panose="020F0502020204030204" pitchFamily="34" charset="0"/>
              </a:rPr>
              <a:t>中</a:t>
            </a:r>
            <a:r>
              <a:rPr lang="zh-CN" altLang="zh-CN" sz="1200" dirty="0">
                <a:solidFill>
                  <a:schemeClr val="tx1">
                    <a:lumMod val="75000"/>
                    <a:lumOff val="25000"/>
                  </a:schemeClr>
                </a:solidFill>
                <a:latin typeface="宋体" panose="02010600030101010101" pitchFamily="2" charset="-122"/>
                <a:ea typeface="宋体" panose="02010600030101010101" pitchFamily="2" charset="-122"/>
                <a:sym typeface="Calibri" panose="020F0502020204030204" pitchFamily="34" charset="0"/>
              </a:rPr>
              <a:t>，不仅需要给出工业机械手末端执行器的位姿，还需要识别特定的目标物体。</a:t>
            </a:r>
            <a:endParaRPr lang="id-ID" altLang="zh-CN" sz="1200" dirty="0">
              <a:solidFill>
                <a:schemeClr val="tx1">
                  <a:lumMod val="75000"/>
                  <a:lumOff val="25000"/>
                </a:schemeClr>
              </a:solidFill>
              <a:latin typeface="宋体" panose="02010600030101010101" pitchFamily="2" charset="-122"/>
              <a:ea typeface="宋体" panose="02010600030101010101" pitchFamily="2" charset="-122"/>
              <a:sym typeface="Arial" panose="020B0604020202020204" pitchFamily="34" charset="0"/>
            </a:endParaRPr>
          </a:p>
          <a:p>
            <a:pPr marL="0" marR="0" lvl="0" indent="0" algn="l" defTabSz="914400" rtl="0" eaLnBrk="0" fontAlgn="base" latinLnBrk="0" hangingPunct="0">
              <a:lnSpc>
                <a:spcPct val="130000"/>
              </a:lnSpc>
              <a:spcBef>
                <a:spcPct val="0"/>
              </a:spcBef>
              <a:spcAft>
                <a:spcPct val="0"/>
              </a:spcAft>
              <a:buClrTx/>
              <a:buSzTx/>
              <a:buFontTx/>
              <a:buNone/>
              <a:defRPr/>
            </a:pPr>
            <a:endParaRPr kumimoji="0" lang="en-US" altLang="zh-CN" sz="1500" b="0" i="0" u="none" strike="noStrike" kern="1200" cap="none" spc="0" normalizeH="0" baseline="0" noProof="0" dirty="0">
              <a:ln>
                <a:noFill/>
              </a:ln>
              <a:solidFill>
                <a:schemeClr val="bg2">
                  <a:lumMod val="50000"/>
                </a:schemeClr>
              </a:solidFill>
              <a:effectLst/>
              <a:uLnTx/>
              <a:uFillTx/>
              <a:latin typeface="宋体" panose="02010600030101010101" pitchFamily="2" charset="-122"/>
              <a:ea typeface="宋体" panose="02010600030101010101" pitchFamily="2" charset="-122"/>
              <a:cs typeface="+mn-cs"/>
            </a:endParaRPr>
          </a:p>
        </p:txBody>
      </p:sp>
      <p:sp>
        <p:nvSpPr>
          <p:cNvPr id="40" name="圆角矩形 39"/>
          <p:cNvSpPr/>
          <p:nvPr/>
        </p:nvSpPr>
        <p:spPr>
          <a:xfrm rot="10800000" flipV="1">
            <a:off x="509963" y="1734228"/>
            <a:ext cx="272237" cy="2760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41" name="文本框 40"/>
          <p:cNvSpPr txBox="1"/>
          <p:nvPr/>
        </p:nvSpPr>
        <p:spPr>
          <a:xfrm>
            <a:off x="-4763" y="267494"/>
            <a:ext cx="4522788" cy="508000"/>
          </a:xfrm>
          <a:prstGeom prst="rect">
            <a:avLst/>
          </a:prstGeom>
          <a:noFill/>
        </p:spPr>
        <p:txBody>
          <a:bodyPr>
            <a:spAutoFit/>
          </a:bodyPr>
          <a:lstStyle/>
          <a:p>
            <a:pPr marR="0" defTabSz="914400" eaLnBrk="1" fontAlgn="auto" hangingPunct="1">
              <a:spcBef>
                <a:spcPts val="0"/>
              </a:spcBef>
              <a:spcAft>
                <a:spcPts val="0"/>
              </a:spcAft>
              <a:buClrTx/>
              <a:buSzTx/>
              <a:buFontTx/>
              <a:buNone/>
              <a:defRPr/>
            </a:pPr>
            <a:r>
              <a:rPr kumimoji="0" lang="zh-CN" altLang="en-US" sz="2700" b="1" kern="1200" cap="none" spc="0" normalizeH="0" baseline="0" noProof="0" dirty="0">
                <a:solidFill>
                  <a:schemeClr val="accent4"/>
                </a:solidFill>
                <a:latin typeface="+mj-ea"/>
                <a:ea typeface="+mj-ea"/>
                <a:cs typeface="+mn-cs"/>
              </a:rPr>
              <a:t>一、研究背景</a:t>
            </a:r>
          </a:p>
        </p:txBody>
      </p:sp>
      <p:pic>
        <p:nvPicPr>
          <p:cNvPr id="26" name="图片 384"/>
          <p:cNvPicPr>
            <a:picLocks noChangeAspect="1"/>
          </p:cNvPicPr>
          <p:nvPr/>
        </p:nvPicPr>
        <p:blipFill>
          <a:blip r:embed="rId3"/>
          <a:srcRect r="67896"/>
          <a:stretch>
            <a:fillRect/>
          </a:stretch>
        </p:blipFill>
        <p:spPr>
          <a:xfrm>
            <a:off x="6602907" y="2535353"/>
            <a:ext cx="1756296" cy="2464933"/>
          </a:xfrm>
          <a:prstGeom prst="rect">
            <a:avLst/>
          </a:prstGeom>
          <a:noFill/>
          <a:ln w="9525">
            <a:noFill/>
          </a:ln>
        </p:spPr>
      </p:pic>
      <p:sp>
        <p:nvSpPr>
          <p:cNvPr id="27" name="文本框 1"/>
          <p:cNvSpPr txBox="1"/>
          <p:nvPr/>
        </p:nvSpPr>
        <p:spPr>
          <a:xfrm>
            <a:off x="6942459" y="5127451"/>
            <a:ext cx="1287462" cy="2762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200" dirty="0"/>
              <a:t>典型工业机械手</a:t>
            </a:r>
          </a:p>
        </p:txBody>
      </p:sp>
      <p:cxnSp>
        <p:nvCxnSpPr>
          <p:cNvPr id="29" name="直接连接符 28"/>
          <p:cNvCxnSpPr/>
          <p:nvPr/>
        </p:nvCxnSpPr>
        <p:spPr>
          <a:xfrm flipV="1">
            <a:off x="509960" y="2850838"/>
            <a:ext cx="4760071" cy="19798"/>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509959" y="4577482"/>
            <a:ext cx="4760071" cy="19798"/>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advTm="26317">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3573" name="图片 28"/>
            <p:cNvPicPr>
              <a:picLocks noChangeAspect="1"/>
            </p:cNvPicPr>
            <p:nvPr/>
          </p:nvPicPr>
          <p:blipFill>
            <a:blip r:embed="rId4">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2779713" y="1044575"/>
            <a:ext cx="6364288" cy="365125"/>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23557" name="矩形 1"/>
          <p:cNvSpPr/>
          <p:nvPr/>
        </p:nvSpPr>
        <p:spPr>
          <a:xfrm>
            <a:off x="400050" y="900113"/>
            <a:ext cx="2473325" cy="5016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深度卷积神经网络 </a:t>
            </a:r>
          </a:p>
        </p:txBody>
      </p:sp>
      <p:sp>
        <p:nvSpPr>
          <p:cNvPr id="11" name="圆角矩形 10"/>
          <p:cNvSpPr/>
          <p:nvPr/>
        </p:nvSpPr>
        <p:spPr>
          <a:xfrm rot="10800000" flipV="1">
            <a:off x="400049" y="1817688"/>
            <a:ext cx="1939738"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卷积</a:t>
            </a:r>
            <a:r>
              <a:rPr kumimoji="0" lang="zh-CN" altLang="en-US" sz="1800" b="0" i="0" u="none" strike="noStrike" kern="1200" cap="none" spc="0" normalizeH="0" baseline="0" noProof="0" dirty="0" smtClean="0">
                <a:ln>
                  <a:noFill/>
                </a:ln>
                <a:solidFill>
                  <a:schemeClr val="lt1"/>
                </a:solidFill>
                <a:effectLst/>
                <a:uLnTx/>
                <a:uFillTx/>
                <a:latin typeface="+mn-lt"/>
                <a:ea typeface="+mn-ea"/>
                <a:cs typeface="+mn-cs"/>
              </a:rPr>
              <a:t>运算、池化</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grpSp>
        <p:nvGrpSpPr>
          <p:cNvPr id="23566" name="组合 15"/>
          <p:cNvGrpSpPr/>
          <p:nvPr/>
        </p:nvGrpSpPr>
        <p:grpSpPr>
          <a:xfrm>
            <a:off x="5051856" y="1553093"/>
            <a:ext cx="3676893" cy="1468118"/>
            <a:chOff x="2193742" y="2865120"/>
            <a:chExt cx="4860515" cy="1795809"/>
          </a:xfrm>
        </p:grpSpPr>
        <p:grpSp>
          <p:nvGrpSpPr>
            <p:cNvPr id="23568" name="组合 13"/>
            <p:cNvGrpSpPr/>
            <p:nvPr/>
          </p:nvGrpSpPr>
          <p:grpSpPr>
            <a:xfrm>
              <a:off x="2193742" y="2865120"/>
              <a:ext cx="1271834" cy="1013714"/>
              <a:chOff x="2193742" y="2865120"/>
              <a:chExt cx="1271834" cy="1013714"/>
            </a:xfrm>
          </p:grpSpPr>
          <p:cxnSp>
            <p:nvCxnSpPr>
              <p:cNvPr id="4" name="直接箭头连接符 3"/>
              <p:cNvCxnSpPr/>
              <p:nvPr/>
            </p:nvCxnSpPr>
            <p:spPr>
              <a:xfrm>
                <a:off x="2414080" y="2865178"/>
                <a:ext cx="10509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193422" y="3111192"/>
                <a:ext cx="6350" cy="761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3569" name="图片 12"/>
            <p:cNvPicPr>
              <a:picLocks noChangeAspect="1"/>
            </p:cNvPicPr>
            <p:nvPr/>
          </p:nvPicPr>
          <p:blipFill>
            <a:blip r:embed="rId5"/>
            <a:stretch>
              <a:fillRect/>
            </a:stretch>
          </p:blipFill>
          <p:spPr>
            <a:xfrm>
              <a:off x="2414524" y="3110738"/>
              <a:ext cx="4639733" cy="1550191"/>
            </a:xfrm>
            <a:prstGeom prst="rect">
              <a:avLst/>
            </a:prstGeom>
            <a:noFill/>
            <a:ln w="9525">
              <a:noFill/>
            </a:ln>
          </p:spPr>
        </p:pic>
      </p:grpSp>
      <p:graphicFrame>
        <p:nvGraphicFramePr>
          <p:cNvPr id="23567" name="对象 17"/>
          <p:cNvGraphicFramePr>
            <a:graphicFrameLocks noChangeAspect="1"/>
          </p:cNvGraphicFramePr>
          <p:nvPr>
            <p:extLst>
              <p:ext uri="{D42A27DB-BD31-4B8C-83A1-F6EECF244321}">
                <p14:modId xmlns:p14="http://schemas.microsoft.com/office/powerpoint/2010/main" val="3972346959"/>
              </p:ext>
            </p:extLst>
          </p:nvPr>
        </p:nvGraphicFramePr>
        <p:xfrm>
          <a:off x="5051856" y="3006601"/>
          <a:ext cx="2973110" cy="398993"/>
        </p:xfrm>
        <a:graphic>
          <a:graphicData uri="http://schemas.openxmlformats.org/presentationml/2006/ole">
            <mc:AlternateContent xmlns:mc="http://schemas.openxmlformats.org/markup-compatibility/2006">
              <mc:Choice xmlns:v="urn:schemas-microsoft-com:vml" Requires="v">
                <p:oleObj spid="_x0000_s3173" r:id="rId6" imgW="3035300" imgH="342900" progId="Equation.DSMT4">
                  <p:embed/>
                </p:oleObj>
              </mc:Choice>
              <mc:Fallback>
                <p:oleObj r:id="rId6" imgW="3035300" imgH="342900" progId="Equation.DSMT4">
                  <p:embed/>
                  <p:pic>
                    <p:nvPicPr>
                      <p:cNvPr id="0" name="图片 3075"/>
                      <p:cNvPicPr/>
                      <p:nvPr/>
                    </p:nvPicPr>
                    <p:blipFill>
                      <a:blip r:embed="rId7"/>
                      <a:stretch>
                        <a:fillRect/>
                      </a:stretch>
                    </p:blipFill>
                    <p:spPr>
                      <a:xfrm>
                        <a:off x="5051856" y="3006601"/>
                        <a:ext cx="2973110" cy="398993"/>
                      </a:xfrm>
                      <a:prstGeom prst="rect">
                        <a:avLst/>
                      </a:prstGeom>
                      <a:noFill/>
                      <a:ln w="38100">
                        <a:noFill/>
                        <a:miter/>
                      </a:ln>
                    </p:spPr>
                  </p:pic>
                </p:oleObj>
              </mc:Fallback>
            </mc:AlternateContent>
          </a:graphicData>
        </a:graphic>
      </p:graphicFrame>
      <p:sp>
        <p:nvSpPr>
          <p:cNvPr id="23563" name="文本框 18"/>
          <p:cNvSpPr txBox="1"/>
          <p:nvPr/>
        </p:nvSpPr>
        <p:spPr>
          <a:xfrm>
            <a:off x="6582504" y="2635091"/>
            <a:ext cx="414875" cy="277054"/>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en-US" altLang="zh-CN" sz="1200" i="1" dirty="0"/>
              <a:t>K</a:t>
            </a:r>
            <a:endParaRPr lang="zh-CN" altLang="en-US" sz="1200" i="1" dirty="0"/>
          </a:p>
        </p:txBody>
      </p:sp>
      <p:sp>
        <p:nvSpPr>
          <p:cNvPr id="23564" name="文本框 44"/>
          <p:cNvSpPr txBox="1"/>
          <p:nvPr/>
        </p:nvSpPr>
        <p:spPr>
          <a:xfrm>
            <a:off x="5595824" y="2724633"/>
            <a:ext cx="414875" cy="277054"/>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en-US" altLang="zh-CN" sz="1200" i="1" dirty="0"/>
              <a:t>I</a:t>
            </a:r>
            <a:endParaRPr lang="zh-CN" altLang="en-US" sz="1200" i="1" dirty="0"/>
          </a:p>
        </p:txBody>
      </p:sp>
      <p:sp>
        <p:nvSpPr>
          <p:cNvPr id="23565" name="文本框 45"/>
          <p:cNvSpPr txBox="1"/>
          <p:nvPr/>
        </p:nvSpPr>
        <p:spPr>
          <a:xfrm>
            <a:off x="8729125" y="2634698"/>
            <a:ext cx="414875" cy="277054"/>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en-US" altLang="zh-CN" sz="1200" i="1" dirty="0"/>
              <a:t>S</a:t>
            </a:r>
            <a:endParaRPr lang="zh-CN" altLang="en-US" sz="1200" i="1" dirty="0"/>
          </a:p>
        </p:txBody>
      </p:sp>
      <p:sp>
        <p:nvSpPr>
          <p:cNvPr id="23561" name="矩形 52"/>
          <p:cNvSpPr/>
          <p:nvPr/>
        </p:nvSpPr>
        <p:spPr>
          <a:xfrm>
            <a:off x="358776" y="2317808"/>
            <a:ext cx="3161999" cy="403187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just">
              <a:lnSpc>
                <a:spcPct val="100000"/>
              </a:lnSpc>
              <a:spcBef>
                <a:spcPct val="0"/>
              </a:spcBef>
              <a:buNone/>
            </a:pPr>
            <a:r>
              <a:rPr lang="zh-CN" altLang="en-US" sz="1600" dirty="0" smtClean="0">
                <a:latin typeface="宋体" panose="02010600030101010101" pitchFamily="2" charset="-122"/>
                <a:ea typeface="宋体" panose="02010600030101010101" pitchFamily="2" charset="-122"/>
              </a:rPr>
              <a:t>     卷积</a:t>
            </a:r>
            <a:r>
              <a:rPr lang="zh-CN" altLang="en-US" sz="1600" dirty="0">
                <a:latin typeface="宋体" panose="02010600030101010101" pitchFamily="2" charset="-122"/>
                <a:ea typeface="宋体" panose="02010600030101010101" pitchFamily="2" charset="-122"/>
              </a:rPr>
              <a:t>核是特征过滤器，</a:t>
            </a:r>
            <a:r>
              <a:rPr lang="zh-CN" altLang="zh-CN" sz="1600" dirty="0">
                <a:latin typeface="宋体" panose="02010600030101010101" pitchFamily="2" charset="-122"/>
                <a:ea typeface="宋体" panose="02010600030101010101" pitchFamily="2" charset="-122"/>
              </a:rPr>
              <a:t>只有符合卷积核的局部区域才能激发输出</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marL="0" lvl="0" indent="0" algn="just">
              <a:lnSpc>
                <a:spcPct val="100000"/>
              </a:lnSpc>
              <a:spcBef>
                <a:spcPct val="0"/>
              </a:spcBef>
              <a:buNone/>
            </a:pPr>
            <a:endParaRPr lang="en-US" altLang="zh-CN" sz="1600" dirty="0">
              <a:latin typeface="宋体" panose="02010600030101010101" pitchFamily="2" charset="-122"/>
              <a:ea typeface="宋体" panose="02010600030101010101" pitchFamily="2" charset="-122"/>
            </a:endParaRPr>
          </a:p>
          <a:p>
            <a:pPr marL="0" lvl="0" indent="0" algn="just">
              <a:lnSpc>
                <a:spcPct val="100000"/>
              </a:lnSpc>
              <a:spcBef>
                <a:spcPct val="0"/>
              </a:spcBef>
              <a:buNone/>
            </a:pPr>
            <a:endParaRPr lang="en-US" altLang="zh-CN" sz="1600" dirty="0" smtClean="0">
              <a:latin typeface="宋体" panose="02010600030101010101" pitchFamily="2" charset="-122"/>
              <a:ea typeface="宋体" panose="02010600030101010101" pitchFamily="2" charset="-122"/>
            </a:endParaRPr>
          </a:p>
          <a:p>
            <a:pPr marL="0" lvl="0" indent="0" algn="just">
              <a:lnSpc>
                <a:spcPct val="100000"/>
              </a:lnSpc>
              <a:spcBef>
                <a:spcPct val="0"/>
              </a:spcBef>
              <a:buNone/>
            </a:pPr>
            <a:endParaRPr lang="en-US" altLang="zh-CN" sz="1600" dirty="0">
              <a:latin typeface="宋体" panose="02010600030101010101" pitchFamily="2" charset="-122"/>
              <a:ea typeface="宋体" panose="02010600030101010101" pitchFamily="2" charset="-122"/>
            </a:endParaRPr>
          </a:p>
          <a:p>
            <a:pPr marL="0" lvl="0" indent="0" algn="just">
              <a:lnSpc>
                <a:spcPct val="100000"/>
              </a:lnSpc>
              <a:spcBef>
                <a:spcPct val="0"/>
              </a:spcBef>
              <a:buNone/>
            </a:pPr>
            <a:r>
              <a:rPr lang="en-US" altLang="zh-CN"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卷积</a:t>
            </a:r>
            <a:r>
              <a:rPr lang="zh-CN" altLang="en-US" sz="1600" dirty="0">
                <a:latin typeface="宋体" panose="02010600030101010101" pitchFamily="2" charset="-122"/>
                <a:ea typeface="宋体" panose="02010600030101010101" pitchFamily="2" charset="-122"/>
              </a:rPr>
              <a:t>后输入的维</a:t>
            </a:r>
            <a:r>
              <a:rPr lang="zh-CN" altLang="en-US" sz="1600" dirty="0" smtClean="0">
                <a:latin typeface="宋体" panose="02010600030101010101" pitchFamily="2" charset="-122"/>
                <a:ea typeface="宋体" panose="02010600030101010101" pitchFamily="2" charset="-122"/>
              </a:rPr>
              <a:t>度降低</a:t>
            </a:r>
            <a:r>
              <a:rPr lang="zh-CN" altLang="en-US" sz="1600" dirty="0">
                <a:latin typeface="宋体" panose="02010600030101010101" pitchFamily="2" charset="-122"/>
                <a:ea typeface="宋体" panose="02010600030101010101" pitchFamily="2" charset="-122"/>
              </a:rPr>
              <a:t>了</a:t>
            </a:r>
            <a:r>
              <a:rPr lang="zh-CN" altLang="en-US" sz="1600" dirty="0" smtClean="0">
                <a:latin typeface="宋体" panose="02010600030101010101" pitchFamily="2" charset="-122"/>
                <a:ea typeface="宋体" panose="02010600030101010101" pitchFamily="2" charset="-122"/>
              </a:rPr>
              <a:t>，且边缘部分不能进行卷积，可在</a:t>
            </a:r>
            <a:r>
              <a:rPr lang="zh-CN" altLang="en-US" sz="1600" dirty="0">
                <a:latin typeface="宋体" panose="02010600030101010101" pitchFamily="2" charset="-122"/>
                <a:ea typeface="宋体" panose="02010600030101010101" pitchFamily="2" charset="-122"/>
              </a:rPr>
              <a:t>输入四周填充零</a:t>
            </a:r>
            <a:r>
              <a:rPr lang="en-US" altLang="zh-CN" sz="1600" dirty="0">
                <a:latin typeface="宋体" panose="02010600030101010101" pitchFamily="2" charset="-122"/>
                <a:ea typeface="宋体" panose="02010600030101010101" pitchFamily="2" charset="-122"/>
              </a:rPr>
              <a:t>(PADDING</a:t>
            </a:r>
            <a:r>
              <a:rPr lang="en-US" altLang="zh-CN" sz="1600" dirty="0" smtClean="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marL="0" lvl="0" indent="0" algn="just">
              <a:lnSpc>
                <a:spcPct val="100000"/>
              </a:lnSpc>
              <a:spcBef>
                <a:spcPct val="0"/>
              </a:spcBef>
              <a:buNone/>
            </a:pPr>
            <a:endParaRPr lang="en-US" altLang="zh-CN" sz="1600" dirty="0">
              <a:latin typeface="宋体" panose="02010600030101010101" pitchFamily="2" charset="-122"/>
              <a:ea typeface="宋体" panose="02010600030101010101" pitchFamily="2" charset="-122"/>
            </a:endParaRPr>
          </a:p>
          <a:p>
            <a:pPr marL="0" lvl="0" indent="0" algn="just">
              <a:lnSpc>
                <a:spcPct val="100000"/>
              </a:lnSpc>
              <a:spcBef>
                <a:spcPct val="0"/>
              </a:spcBef>
              <a:buNone/>
            </a:pPr>
            <a:endParaRPr lang="en-US" altLang="zh-CN" sz="1600" dirty="0" smtClean="0">
              <a:latin typeface="宋体" panose="02010600030101010101" pitchFamily="2" charset="-122"/>
              <a:ea typeface="宋体" panose="02010600030101010101" pitchFamily="2" charset="-122"/>
            </a:endParaRPr>
          </a:p>
          <a:p>
            <a:pPr marL="0" lvl="0" indent="0" algn="just">
              <a:lnSpc>
                <a:spcPct val="100000"/>
              </a:lnSpc>
              <a:spcBef>
                <a:spcPct val="0"/>
              </a:spcBef>
              <a:buNone/>
            </a:pPr>
            <a:endParaRPr lang="en-US" altLang="zh-CN" sz="1600" dirty="0" smtClean="0">
              <a:latin typeface="宋体" panose="02010600030101010101" pitchFamily="2" charset="-122"/>
              <a:ea typeface="宋体" panose="02010600030101010101" pitchFamily="2" charset="-122"/>
            </a:endParaRPr>
          </a:p>
          <a:p>
            <a:pPr marL="0" indent="0" algn="just">
              <a:lnSpc>
                <a:spcPct val="100000"/>
              </a:lnSpc>
              <a:spcBef>
                <a:spcPct val="0"/>
              </a:spcBef>
              <a:buNone/>
            </a:pPr>
            <a:r>
              <a:rPr lang="en-US" altLang="zh-CN" sz="1600" dirty="0" smtClean="0">
                <a:latin typeface="微软雅黑" panose="020B0503020204020204" pitchFamily="34" charset="-122"/>
                <a:ea typeface="宋体" panose="02010600030101010101" pitchFamily="2" charset="-122"/>
              </a:rPr>
              <a:t>     </a:t>
            </a:r>
            <a:r>
              <a:rPr lang="zh-CN" altLang="zh-CN" sz="1600" dirty="0" smtClean="0">
                <a:latin typeface="微软雅黑" panose="020B0503020204020204" pitchFamily="34" charset="-122"/>
                <a:ea typeface="宋体" panose="02010600030101010101" pitchFamily="2" charset="-122"/>
              </a:rPr>
              <a:t>池化</a:t>
            </a:r>
            <a:r>
              <a:rPr lang="zh-CN" altLang="en-US" sz="1600" dirty="0">
                <a:latin typeface="微软雅黑" panose="020B0503020204020204" pitchFamily="34" charset="-122"/>
                <a:ea typeface="宋体" panose="02010600030101010101" pitchFamily="2" charset="-122"/>
              </a:rPr>
              <a:t>操作降低了特征的维度，且</a:t>
            </a:r>
            <a:r>
              <a:rPr lang="zh-CN" altLang="zh-CN" sz="1600" dirty="0">
                <a:latin typeface="微软雅黑" panose="020B0503020204020204" pitchFamily="34" charset="-122"/>
                <a:ea typeface="宋体" panose="02010600030101010101" pitchFamily="2" charset="-122"/>
              </a:rPr>
              <a:t>使模型</a:t>
            </a:r>
            <a:r>
              <a:rPr lang="zh-CN" altLang="en-US" sz="1600" dirty="0">
                <a:latin typeface="微软雅黑" panose="020B0503020204020204" pitchFamily="34" charset="-122"/>
                <a:ea typeface="宋体" panose="02010600030101010101" pitchFamily="2" charset="-122"/>
              </a:rPr>
              <a:t>具备了一定程度上的平移和失真不变性</a:t>
            </a:r>
            <a:r>
              <a:rPr lang="zh-CN" altLang="zh-CN" sz="1600" dirty="0">
                <a:latin typeface="微软雅黑" panose="020B0503020204020204" pitchFamily="34" charset="-122"/>
                <a:ea typeface="宋体" panose="02010600030101010101" pitchFamily="2" charset="-122"/>
              </a:rPr>
              <a:t>。</a:t>
            </a:r>
            <a:endParaRPr lang="en-US" altLang="zh-CN" sz="1600" dirty="0">
              <a:latin typeface="微软雅黑" panose="020B0503020204020204" pitchFamily="34" charset="-122"/>
              <a:ea typeface="宋体" panose="02010600030101010101" pitchFamily="2" charset="-122"/>
            </a:endParaRPr>
          </a:p>
          <a:p>
            <a:pPr marL="0" lvl="0" indent="0" algn="just">
              <a:lnSpc>
                <a:spcPct val="100000"/>
              </a:lnSpc>
              <a:spcBef>
                <a:spcPct val="0"/>
              </a:spcBef>
              <a:buNone/>
            </a:pPr>
            <a:endParaRPr lang="en-US" altLang="zh-CN" sz="1600" dirty="0">
              <a:latin typeface="宋体" panose="02010600030101010101" pitchFamily="2" charset="-122"/>
              <a:ea typeface="宋体" panose="02010600030101010101" pitchFamily="2" charset="-122"/>
            </a:endParaRPr>
          </a:p>
        </p:txBody>
      </p:sp>
      <p:graphicFrame>
        <p:nvGraphicFramePr>
          <p:cNvPr id="25" name="对象 9"/>
          <p:cNvGraphicFramePr>
            <a:graphicFrameLocks noChangeAspect="1"/>
          </p:cNvGraphicFramePr>
          <p:nvPr>
            <p:extLst>
              <p:ext uri="{D42A27DB-BD31-4B8C-83A1-F6EECF244321}">
                <p14:modId xmlns:p14="http://schemas.microsoft.com/office/powerpoint/2010/main" val="322965442"/>
              </p:ext>
            </p:extLst>
          </p:nvPr>
        </p:nvGraphicFramePr>
        <p:xfrm>
          <a:off x="4831737" y="3930511"/>
          <a:ext cx="3856617" cy="641822"/>
        </p:xfrm>
        <a:graphic>
          <a:graphicData uri="http://schemas.openxmlformats.org/presentationml/2006/ole">
            <mc:AlternateContent xmlns:mc="http://schemas.openxmlformats.org/markup-compatibility/2006">
              <mc:Choice xmlns:v="urn:schemas-microsoft-com:vml" Requires="v">
                <p:oleObj spid="_x0000_s3174" r:id="rId8" imgW="6613525" imgH="965835" progId="Visio.Drawing.15">
                  <p:embed/>
                </p:oleObj>
              </mc:Choice>
              <mc:Fallback>
                <p:oleObj r:id="rId8" imgW="6613525" imgH="965835" progId="Visio.Drawing.15">
                  <p:embed/>
                  <p:pic>
                    <p:nvPicPr>
                      <p:cNvPr id="0" name=""/>
                      <p:cNvPicPr/>
                      <p:nvPr/>
                    </p:nvPicPr>
                    <p:blipFill>
                      <a:blip r:embed="rId9"/>
                      <a:stretch>
                        <a:fillRect/>
                      </a:stretch>
                    </p:blipFill>
                    <p:spPr>
                      <a:xfrm>
                        <a:off x="4831737" y="3930511"/>
                        <a:ext cx="3856617" cy="641822"/>
                      </a:xfrm>
                      <a:prstGeom prst="rect">
                        <a:avLst/>
                      </a:prstGeom>
                      <a:noFill/>
                      <a:ln w="38100">
                        <a:noFill/>
                        <a:miter/>
                      </a:ln>
                    </p:spPr>
                  </p:pic>
                </p:oleObj>
              </mc:Fallback>
            </mc:AlternateContent>
          </a:graphicData>
        </a:graphic>
      </p:graphicFrame>
      <p:sp>
        <p:nvSpPr>
          <p:cNvPr id="26" name="矩形 20"/>
          <p:cNvSpPr/>
          <p:nvPr/>
        </p:nvSpPr>
        <p:spPr>
          <a:xfrm>
            <a:off x="4831737" y="4557465"/>
            <a:ext cx="4312263" cy="36933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50000"/>
              </a:lnSpc>
              <a:spcBef>
                <a:spcPct val="0"/>
              </a:spcBef>
              <a:buNone/>
            </a:pPr>
            <a:r>
              <a:rPr lang="en-US" altLang="zh-CN" sz="1200" dirty="0" smtClean="0">
                <a:latin typeface="宋体" panose="02010600030101010101" pitchFamily="2" charset="-122"/>
                <a:ea typeface="宋体" panose="02010600030101010101" pitchFamily="2" charset="-122"/>
              </a:rPr>
              <a:t>FULL</a:t>
            </a:r>
            <a:r>
              <a:rPr lang="zh-CN" altLang="zh-CN" sz="1200" dirty="0">
                <a:latin typeface="宋体" panose="02010600030101010101" pitchFamily="2" charset="-122"/>
                <a:ea typeface="宋体" panose="02010600030101010101" pitchFamily="2" charset="-122"/>
              </a:rPr>
              <a:t>卷积</a:t>
            </a:r>
            <a:r>
              <a:rPr lang="en-US" altLang="zh-CN" sz="1200" dirty="0">
                <a:latin typeface="宋体" panose="02010600030101010101" pitchFamily="2" charset="-122"/>
                <a:ea typeface="宋体" panose="02010600030101010101" pitchFamily="2" charset="-122"/>
              </a:rPr>
              <a:t>         </a:t>
            </a:r>
            <a:r>
              <a:rPr lang="en-US" altLang="zh-CN" sz="1200" dirty="0" smtClean="0">
                <a:latin typeface="宋体" panose="02010600030101010101" pitchFamily="2" charset="-122"/>
                <a:ea typeface="宋体" panose="02010600030101010101" pitchFamily="2" charset="-122"/>
              </a:rPr>
              <a:t>       SAME</a:t>
            </a:r>
            <a:r>
              <a:rPr lang="zh-CN" altLang="zh-CN" sz="1200" dirty="0">
                <a:latin typeface="宋体" panose="02010600030101010101" pitchFamily="2" charset="-122"/>
                <a:ea typeface="宋体" panose="02010600030101010101" pitchFamily="2" charset="-122"/>
              </a:rPr>
              <a:t>卷积</a:t>
            </a:r>
            <a:r>
              <a:rPr lang="en-US" altLang="zh-CN" sz="1200" dirty="0">
                <a:latin typeface="宋体" panose="02010600030101010101" pitchFamily="2" charset="-122"/>
                <a:ea typeface="宋体" panose="02010600030101010101" pitchFamily="2" charset="-122"/>
              </a:rPr>
              <a:t>  </a:t>
            </a:r>
            <a:r>
              <a:rPr lang="en-US" altLang="zh-CN" sz="1200" dirty="0" smtClean="0">
                <a:latin typeface="宋体" panose="02010600030101010101" pitchFamily="2" charset="-122"/>
                <a:ea typeface="宋体" panose="02010600030101010101" pitchFamily="2" charset="-122"/>
              </a:rPr>
              <a:t>       VALID</a:t>
            </a:r>
            <a:r>
              <a:rPr lang="zh-CN" altLang="zh-CN" sz="1200" dirty="0">
                <a:latin typeface="宋体" panose="02010600030101010101" pitchFamily="2" charset="-122"/>
                <a:ea typeface="宋体" panose="02010600030101010101" pitchFamily="2" charset="-122"/>
              </a:rPr>
              <a:t>卷积</a:t>
            </a:r>
          </a:p>
        </p:txBody>
      </p:sp>
      <p:sp>
        <p:nvSpPr>
          <p:cNvPr id="24" name="文本框 42"/>
          <p:cNvSpPr txBox="1"/>
          <p:nvPr/>
        </p:nvSpPr>
        <p:spPr>
          <a:xfrm>
            <a:off x="5860214" y="3556108"/>
            <a:ext cx="2531970" cy="276999"/>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ctr">
              <a:lnSpc>
                <a:spcPct val="100000"/>
              </a:lnSpc>
              <a:spcBef>
                <a:spcPct val="0"/>
              </a:spcBef>
              <a:buNone/>
            </a:pPr>
            <a:r>
              <a:rPr lang="zh-CN" altLang="en-US" sz="1200" dirty="0">
                <a:latin typeface="宋体" panose="02010600030101010101" pitchFamily="2" charset="-122"/>
                <a:ea typeface="宋体" panose="02010600030101010101" pitchFamily="2" charset="-122"/>
              </a:rPr>
              <a:t>卷积填充（</a:t>
            </a:r>
            <a:r>
              <a:rPr lang="en-US" altLang="zh-CN" sz="1200" dirty="0">
                <a:latin typeface="宋体" panose="02010600030101010101" pitchFamily="2" charset="-122"/>
                <a:ea typeface="宋体" panose="02010600030101010101" pitchFamily="2" charset="-122"/>
              </a:rPr>
              <a:t>PADDING</a:t>
            </a:r>
            <a:r>
              <a:rPr lang="zh-CN" altLang="en-US" sz="1200" dirty="0">
                <a:latin typeface="宋体" panose="02010600030101010101" pitchFamily="2" charset="-122"/>
                <a:ea typeface="宋体" panose="02010600030101010101" pitchFamily="2" charset="-122"/>
              </a:rPr>
              <a:t>）</a:t>
            </a:r>
          </a:p>
        </p:txBody>
      </p:sp>
      <p:pic>
        <p:nvPicPr>
          <p:cNvPr id="27" name="图片 24"/>
          <p:cNvPicPr>
            <a:picLocks noChangeAspect="1"/>
          </p:cNvPicPr>
          <p:nvPr/>
        </p:nvPicPr>
        <p:blipFill>
          <a:blip r:embed="rId10"/>
          <a:stretch>
            <a:fillRect/>
          </a:stretch>
        </p:blipFill>
        <p:spPr>
          <a:xfrm>
            <a:off x="6241093" y="5586299"/>
            <a:ext cx="2072781" cy="929781"/>
          </a:xfrm>
          <a:prstGeom prst="rect">
            <a:avLst/>
          </a:prstGeom>
          <a:noFill/>
          <a:ln w="9525">
            <a:noFill/>
          </a:ln>
        </p:spPr>
      </p:pic>
      <p:cxnSp>
        <p:nvCxnSpPr>
          <p:cNvPr id="29" name="直接连接符 28"/>
          <p:cNvCxnSpPr/>
          <p:nvPr/>
        </p:nvCxnSpPr>
        <p:spPr>
          <a:xfrm>
            <a:off x="4831737" y="3433074"/>
            <a:ext cx="3997806" cy="11086"/>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831737" y="4914004"/>
            <a:ext cx="3997806" cy="2388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1" name="文本框 26"/>
          <p:cNvSpPr txBox="1"/>
          <p:nvPr/>
        </p:nvSpPr>
        <p:spPr>
          <a:xfrm>
            <a:off x="6482468" y="5095591"/>
            <a:ext cx="1287462" cy="2762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zh-CN" altLang="en-US" sz="1200" dirty="0">
                <a:latin typeface="宋体" panose="02010600030101010101" pitchFamily="2" charset="-122"/>
                <a:ea typeface="宋体" panose="02010600030101010101" pitchFamily="2" charset="-122"/>
              </a:rPr>
              <a:t>最大池化操作</a:t>
            </a:r>
          </a:p>
        </p:txBody>
      </p:sp>
      <p:pic>
        <p:nvPicPr>
          <p:cNvPr id="32" name="图片 31"/>
          <p:cNvPicPr>
            <a:picLocks noChangeAspect="1"/>
          </p:cNvPicPr>
          <p:nvPr/>
        </p:nvPicPr>
        <p:blipFill>
          <a:blip r:embed="rId11"/>
          <a:stretch>
            <a:fillRect/>
          </a:stretch>
        </p:blipFill>
        <p:spPr>
          <a:xfrm>
            <a:off x="685496" y="2537625"/>
            <a:ext cx="7755795" cy="3134695"/>
          </a:xfrm>
          <a:prstGeom prst="rect">
            <a:avLst/>
          </a:prstGeom>
          <a:solidFill>
            <a:schemeClr val="bg1"/>
          </a:solidFill>
          <a:ln w="9525">
            <a:noFill/>
          </a:ln>
        </p:spPr>
      </p:pic>
      <p:sp>
        <p:nvSpPr>
          <p:cNvPr id="34" name="文本框 33"/>
          <p:cNvSpPr txBox="1"/>
          <p:nvPr/>
        </p:nvSpPr>
        <p:spPr>
          <a:xfrm>
            <a:off x="-4763" y="267494"/>
            <a:ext cx="7699984" cy="523220"/>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二</a:t>
            </a:r>
            <a:r>
              <a:rPr lang="zh-CN" altLang="en-US" sz="2700" b="1" dirty="0" smtClean="0">
                <a:solidFill>
                  <a:schemeClr val="accent4"/>
                </a:solidFill>
                <a:latin typeface="+mj-ea"/>
              </a:rPr>
              <a:t>、</a:t>
            </a:r>
            <a:r>
              <a:rPr lang="zh-CN" altLang="en-US" sz="2800" b="1" dirty="0">
                <a:solidFill>
                  <a:schemeClr val="accent2"/>
                </a:solidFill>
                <a:latin typeface="+mn-ea"/>
                <a:sym typeface="+mn-ea"/>
              </a:rPr>
              <a:t>基于深度卷积神经网络</a:t>
            </a:r>
            <a:r>
              <a:rPr lang="zh-CN" altLang="en-US" sz="2700" b="1" dirty="0" smtClean="0">
                <a:solidFill>
                  <a:schemeClr val="accent4"/>
                </a:solidFill>
                <a:latin typeface="+mj-ea"/>
              </a:rPr>
              <a:t>快速</a:t>
            </a:r>
            <a:r>
              <a:rPr lang="zh-CN" altLang="en-US" sz="2700" b="1" dirty="0">
                <a:solidFill>
                  <a:schemeClr val="accent4"/>
                </a:solidFill>
                <a:latin typeface="+mj-ea"/>
              </a:rPr>
              <a:t>物体识别</a:t>
            </a:r>
            <a:r>
              <a:rPr lang="zh-CN" altLang="en-US" sz="2700" b="1" dirty="0" smtClean="0">
                <a:solidFill>
                  <a:schemeClr val="accent4"/>
                </a:solidFill>
                <a:latin typeface="+mj-ea"/>
              </a:rPr>
              <a:t>方法</a:t>
            </a:r>
            <a:endParaRPr lang="zh-CN" altLang="en-US" sz="2700" b="1" dirty="0">
              <a:solidFill>
                <a:schemeClr val="accent4"/>
              </a:solidFill>
              <a:latin typeface="+mj-ea"/>
            </a:endParaRPr>
          </a:p>
        </p:txBody>
      </p:sp>
    </p:spTree>
    <p:custDataLst>
      <p:tags r:id="rId2"/>
    </p:custDataLst>
  </p:cSld>
  <p:clrMapOvr>
    <a:masterClrMapping/>
  </p:clrMapOvr>
  <p:transition spd="med" advTm="737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7659" name="图片 28"/>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2779713" y="1044575"/>
            <a:ext cx="6364288" cy="365125"/>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27653" name="矩形 1"/>
          <p:cNvSpPr/>
          <p:nvPr/>
        </p:nvSpPr>
        <p:spPr>
          <a:xfrm>
            <a:off x="400050" y="900113"/>
            <a:ext cx="2473325" cy="576262"/>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快速物体识别方法 </a:t>
            </a:r>
          </a:p>
        </p:txBody>
      </p:sp>
      <p:sp>
        <p:nvSpPr>
          <p:cNvPr id="11" name="圆角矩形 10"/>
          <p:cNvSpPr/>
          <p:nvPr/>
        </p:nvSpPr>
        <p:spPr>
          <a:xfrm rot="10800000" flipV="1">
            <a:off x="358775" y="1820863"/>
            <a:ext cx="1658938"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分割卷积操作</a:t>
            </a:r>
          </a:p>
        </p:txBody>
      </p:sp>
      <p:pic>
        <p:nvPicPr>
          <p:cNvPr id="27655" name="图片 12"/>
          <p:cNvPicPr>
            <a:picLocks noChangeAspect="1"/>
          </p:cNvPicPr>
          <p:nvPr/>
        </p:nvPicPr>
        <p:blipFill>
          <a:blip r:embed="rId3"/>
          <a:stretch>
            <a:fillRect/>
          </a:stretch>
        </p:blipFill>
        <p:spPr>
          <a:xfrm>
            <a:off x="5439320" y="2121579"/>
            <a:ext cx="2980290" cy="1009085"/>
          </a:xfrm>
          <a:prstGeom prst="rect">
            <a:avLst/>
          </a:prstGeom>
          <a:noFill/>
          <a:ln w="9525">
            <a:noFill/>
          </a:ln>
        </p:spPr>
      </p:pic>
      <p:sp>
        <p:nvSpPr>
          <p:cNvPr id="27656" name="矩形 1"/>
          <p:cNvSpPr/>
          <p:nvPr/>
        </p:nvSpPr>
        <p:spPr>
          <a:xfrm>
            <a:off x="5819862" y="3389712"/>
            <a:ext cx="2300631" cy="369332"/>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ctr">
              <a:lnSpc>
                <a:spcPct val="150000"/>
              </a:lnSpc>
              <a:spcBef>
                <a:spcPct val="0"/>
              </a:spcBef>
              <a:buNone/>
            </a:pPr>
            <a:r>
              <a:rPr lang="zh-CN" altLang="zh-CN" sz="1200" dirty="0">
                <a:latin typeface="Times New Roman" panose="02020603050405020304" pitchFamily="18" charset="0"/>
                <a:ea typeface="宋体" panose="02010600030101010101" pitchFamily="2" charset="-122"/>
              </a:rPr>
              <a:t>深度卷积</a:t>
            </a:r>
            <a:r>
              <a:rPr lang="en-US" altLang="zh-CN" sz="1200" dirty="0">
                <a:latin typeface="Times New Roman" panose="02020603050405020304" pitchFamily="18" charset="0"/>
                <a:ea typeface="宋体" panose="02010600030101010101" pitchFamily="2" charset="-122"/>
              </a:rPr>
              <a:t>                   </a:t>
            </a:r>
            <a:r>
              <a:rPr lang="en-US" altLang="zh-CN" sz="1200" dirty="0" smtClean="0">
                <a:latin typeface="Times New Roman" panose="02020603050405020304" pitchFamily="18" charset="0"/>
                <a:ea typeface="宋体" panose="02010600030101010101" pitchFamily="2" charset="-122"/>
              </a:rPr>
              <a:t>        </a:t>
            </a:r>
            <a:r>
              <a:rPr lang="zh-CN" altLang="zh-CN" sz="1200" dirty="0">
                <a:latin typeface="Times New Roman" panose="02020603050405020304" pitchFamily="18" charset="0"/>
                <a:ea typeface="宋体" panose="02010600030101010101" pitchFamily="2" charset="-122"/>
              </a:rPr>
              <a:t>点卷积</a:t>
            </a:r>
          </a:p>
        </p:txBody>
      </p:sp>
      <p:sp>
        <p:nvSpPr>
          <p:cNvPr id="27657" name="矩形 3"/>
          <p:cNvSpPr/>
          <p:nvPr/>
        </p:nvSpPr>
        <p:spPr>
          <a:xfrm>
            <a:off x="400050" y="2857201"/>
            <a:ext cx="4391026" cy="255454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just">
              <a:lnSpc>
                <a:spcPct val="100000"/>
              </a:lnSpc>
              <a:spcBef>
                <a:spcPct val="0"/>
              </a:spcBef>
              <a:buNone/>
            </a:pPr>
            <a:r>
              <a:rPr lang="en-US" altLang="zh-CN" sz="1600" dirty="0">
                <a:solidFill>
                  <a:srgbClr val="FF0000"/>
                </a:solidFill>
                <a:latin typeface="Times New Roman" panose="02020603050405020304" pitchFamily="18" charset="0"/>
                <a:ea typeface="宋体" panose="02010600030101010101" pitchFamily="2" charset="-122"/>
              </a:rPr>
              <a:t>        </a:t>
            </a:r>
            <a:r>
              <a:rPr lang="zh-CN" altLang="zh-CN" sz="1600" dirty="0">
                <a:solidFill>
                  <a:srgbClr val="FF0000"/>
                </a:solidFill>
                <a:latin typeface="宋体" panose="02010600030101010101" pitchFamily="2" charset="-122"/>
                <a:ea typeface="宋体" panose="02010600030101010101" pitchFamily="2" charset="-122"/>
              </a:rPr>
              <a:t>深度级可分离卷积</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depthwise separable convolution</a:t>
            </a:r>
            <a:r>
              <a:rPr lang="zh-CN" altLang="en-US" sz="1600" dirty="0">
                <a:latin typeface="宋体" panose="02010600030101010101" pitchFamily="2" charset="-122"/>
                <a:ea typeface="宋体" panose="02010600030101010101" pitchFamily="2" charset="-122"/>
              </a:rPr>
              <a:t>）</a:t>
            </a:r>
            <a:r>
              <a:rPr lang="zh-CN" altLang="zh-CN" sz="1600" dirty="0">
                <a:latin typeface="宋体" panose="02010600030101010101" pitchFamily="2" charset="-122"/>
                <a:ea typeface="宋体" panose="02010600030101010101" pitchFamily="2" charset="-122"/>
              </a:rPr>
              <a:t>是一种卷积</a:t>
            </a:r>
            <a:r>
              <a:rPr lang="zh-CN" altLang="en-US" sz="1600" dirty="0">
                <a:latin typeface="宋体" panose="02010600030101010101" pitchFamily="2" charset="-122"/>
                <a:ea typeface="宋体" panose="02010600030101010101" pitchFamily="2" charset="-122"/>
              </a:rPr>
              <a:t>运算</a:t>
            </a:r>
            <a:r>
              <a:rPr lang="zh-CN" altLang="zh-CN" sz="1600" dirty="0">
                <a:latin typeface="宋体" panose="02010600030101010101" pitchFamily="2" charset="-122"/>
                <a:ea typeface="宋体" panose="02010600030101010101" pitchFamily="2" charset="-122"/>
              </a:rPr>
              <a:t>的分解</a:t>
            </a:r>
            <a:r>
              <a:rPr lang="zh-CN" altLang="en-US" sz="1600" dirty="0">
                <a:latin typeface="宋体" panose="02010600030101010101" pitchFamily="2" charset="-122"/>
                <a:ea typeface="宋体" panose="02010600030101010101" pitchFamily="2" charset="-122"/>
              </a:rPr>
              <a:t>方式</a:t>
            </a:r>
            <a:r>
              <a:rPr lang="zh-CN" altLang="zh-CN" sz="1600" dirty="0">
                <a:latin typeface="宋体" panose="02010600030101010101" pitchFamily="2" charset="-122"/>
                <a:ea typeface="宋体" panose="02010600030101010101" pitchFamily="2" charset="-122"/>
              </a:rPr>
              <a:t>，其将卷积分解两个更小的子操作</a:t>
            </a:r>
            <a:r>
              <a:rPr lang="zh-CN" altLang="en-US" sz="1600" dirty="0">
                <a:latin typeface="宋体" panose="02010600030101010101" pitchFamily="2" charset="-122"/>
                <a:ea typeface="宋体" panose="02010600030101010101" pitchFamily="2" charset="-122"/>
              </a:rPr>
              <a:t>：</a:t>
            </a:r>
            <a:endParaRPr lang="en-US" altLang="zh-CN" sz="1600" dirty="0">
              <a:latin typeface="宋体" panose="02010600030101010101" pitchFamily="2" charset="-122"/>
              <a:ea typeface="宋体" panose="02010600030101010101" pitchFamily="2" charset="-122"/>
            </a:endParaRPr>
          </a:p>
          <a:p>
            <a:pPr marL="0" lvl="0" indent="0" algn="just">
              <a:lnSpc>
                <a:spcPct val="100000"/>
              </a:lnSpc>
              <a:spcBef>
                <a:spcPct val="0"/>
              </a:spcBef>
              <a:buNone/>
            </a:pPr>
            <a:endParaRPr lang="en-US" altLang="zh-CN" sz="1600" dirty="0">
              <a:latin typeface="宋体" panose="02010600030101010101" pitchFamily="2" charset="-122"/>
              <a:ea typeface="宋体" panose="02010600030101010101" pitchFamily="2" charset="-122"/>
            </a:endParaRPr>
          </a:p>
          <a:p>
            <a:pPr marL="0" lvl="0" indent="0" algn="just">
              <a:lnSpc>
                <a:spcPct val="100000"/>
              </a:lnSpc>
              <a:spcBef>
                <a:spcPct val="0"/>
              </a:spcBef>
              <a:buNone/>
            </a:pPr>
            <a:r>
              <a:rPr lang="en-US" altLang="zh-CN" sz="1600" dirty="0">
                <a:latin typeface="宋体" panose="02010600030101010101" pitchFamily="2" charset="-122"/>
                <a:ea typeface="宋体" panose="02010600030101010101" pitchFamily="2" charset="-122"/>
              </a:rPr>
              <a:t>        </a:t>
            </a:r>
            <a:r>
              <a:rPr lang="zh-CN" altLang="zh-CN" sz="1600" dirty="0">
                <a:solidFill>
                  <a:srgbClr val="FF0000"/>
                </a:solidFill>
                <a:latin typeface="宋体" panose="02010600030101010101" pitchFamily="2" charset="-122"/>
                <a:ea typeface="宋体" panose="02010600030101010101" pitchFamily="2" charset="-122"/>
              </a:rPr>
              <a:t>深度卷积</a:t>
            </a:r>
            <a:r>
              <a:rPr lang="zh-CN" altLang="zh-CN"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depthwise convolution</a:t>
            </a:r>
            <a:r>
              <a:rPr lang="zh-CN"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，一个卷积核只处理输入对应通道的数据。</a:t>
            </a:r>
            <a:endParaRPr lang="en-US" altLang="zh-CN" sz="1600" dirty="0">
              <a:latin typeface="宋体" panose="02010600030101010101" pitchFamily="2" charset="-122"/>
              <a:ea typeface="宋体" panose="02010600030101010101" pitchFamily="2" charset="-122"/>
            </a:endParaRPr>
          </a:p>
          <a:p>
            <a:pPr marL="0" lvl="0" indent="0" algn="just">
              <a:lnSpc>
                <a:spcPct val="100000"/>
              </a:lnSpc>
              <a:spcBef>
                <a:spcPct val="0"/>
              </a:spcBef>
              <a:buNone/>
            </a:pPr>
            <a:endParaRPr lang="en-US" altLang="zh-CN" sz="1600" dirty="0">
              <a:latin typeface="宋体" panose="02010600030101010101" pitchFamily="2" charset="-122"/>
              <a:ea typeface="宋体" panose="02010600030101010101" pitchFamily="2" charset="-122"/>
            </a:endParaRPr>
          </a:p>
          <a:p>
            <a:pPr marL="0" lvl="0" indent="0" algn="just">
              <a:lnSpc>
                <a:spcPct val="100000"/>
              </a:lnSpc>
              <a:spcBef>
                <a:spcPct val="0"/>
              </a:spcBef>
              <a:buNone/>
            </a:pPr>
            <a:r>
              <a:rPr lang="en-US" altLang="zh-CN" sz="1600" dirty="0">
                <a:latin typeface="宋体" panose="02010600030101010101" pitchFamily="2" charset="-122"/>
                <a:ea typeface="宋体" panose="02010600030101010101" pitchFamily="2" charset="-122"/>
              </a:rPr>
              <a:t>        </a:t>
            </a:r>
            <a:r>
              <a:rPr lang="zh-CN" altLang="zh-CN" sz="1600" dirty="0">
                <a:solidFill>
                  <a:srgbClr val="FF0000"/>
                </a:solidFill>
                <a:latin typeface="宋体" panose="02010600030101010101" pitchFamily="2" charset="-122"/>
                <a:ea typeface="宋体" panose="02010600030101010101" pitchFamily="2" charset="-122"/>
              </a:rPr>
              <a:t>点卷积</a:t>
            </a:r>
            <a:r>
              <a:rPr lang="zh-CN" altLang="zh-CN"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pointwise convolution</a:t>
            </a:r>
            <a:r>
              <a:rPr lang="zh-CN"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：使用</a:t>
            </a:r>
            <a:r>
              <a:rPr lang="en-US" altLang="zh-CN" sz="1600" dirty="0">
                <a:latin typeface="宋体" panose="02010600030101010101" pitchFamily="2" charset="-122"/>
                <a:ea typeface="宋体" panose="02010600030101010101" pitchFamily="2" charset="-122"/>
              </a:rPr>
              <a:t>1×1</a:t>
            </a:r>
            <a:r>
              <a:rPr lang="zh-CN" altLang="en-US" sz="1600" dirty="0">
                <a:latin typeface="宋体" panose="02010600030101010101" pitchFamily="2" charset="-122"/>
                <a:ea typeface="宋体" panose="02010600030101010101" pitchFamily="2" charset="-122"/>
              </a:rPr>
              <a:t>大小的卷积核作用与输入的所有通道。</a:t>
            </a:r>
          </a:p>
        </p:txBody>
      </p:sp>
      <p:pic>
        <p:nvPicPr>
          <p:cNvPr id="12" name="图片 13"/>
          <p:cNvPicPr>
            <a:picLocks noChangeAspect="1"/>
          </p:cNvPicPr>
          <p:nvPr/>
        </p:nvPicPr>
        <p:blipFill>
          <a:blip r:embed="rId4"/>
          <a:stretch>
            <a:fillRect/>
          </a:stretch>
        </p:blipFill>
        <p:spPr>
          <a:xfrm>
            <a:off x="5987966" y="4018092"/>
            <a:ext cx="2132527" cy="2398428"/>
          </a:xfrm>
          <a:prstGeom prst="rect">
            <a:avLst/>
          </a:prstGeom>
          <a:noFill/>
          <a:ln w="9525">
            <a:noFill/>
          </a:ln>
        </p:spPr>
      </p:pic>
      <p:cxnSp>
        <p:nvCxnSpPr>
          <p:cNvPr id="13" name="直接连接符 12"/>
          <p:cNvCxnSpPr/>
          <p:nvPr/>
        </p:nvCxnSpPr>
        <p:spPr>
          <a:xfrm flipV="1">
            <a:off x="5124450" y="3839151"/>
            <a:ext cx="3798936" cy="2388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763" y="267494"/>
            <a:ext cx="7699984" cy="523220"/>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二</a:t>
            </a:r>
            <a:r>
              <a:rPr lang="zh-CN" altLang="en-US" sz="2700" b="1" dirty="0" smtClean="0">
                <a:solidFill>
                  <a:schemeClr val="accent4"/>
                </a:solidFill>
                <a:latin typeface="+mj-ea"/>
              </a:rPr>
              <a:t>、</a:t>
            </a:r>
            <a:r>
              <a:rPr lang="zh-CN" altLang="en-US" sz="2800" b="1" dirty="0">
                <a:solidFill>
                  <a:schemeClr val="accent2"/>
                </a:solidFill>
                <a:latin typeface="+mn-ea"/>
                <a:sym typeface="+mn-ea"/>
              </a:rPr>
              <a:t>基于深度卷积神经网络</a:t>
            </a:r>
            <a:r>
              <a:rPr lang="zh-CN" altLang="en-US" sz="2700" b="1" dirty="0" smtClean="0">
                <a:solidFill>
                  <a:schemeClr val="accent4"/>
                </a:solidFill>
                <a:latin typeface="+mj-ea"/>
              </a:rPr>
              <a:t>快速</a:t>
            </a:r>
            <a:r>
              <a:rPr lang="zh-CN" altLang="en-US" sz="2700" b="1" dirty="0">
                <a:solidFill>
                  <a:schemeClr val="accent4"/>
                </a:solidFill>
                <a:latin typeface="+mj-ea"/>
              </a:rPr>
              <a:t>物体识别</a:t>
            </a:r>
            <a:r>
              <a:rPr lang="zh-CN" altLang="en-US" sz="2700" b="1" dirty="0" smtClean="0">
                <a:solidFill>
                  <a:schemeClr val="accent4"/>
                </a:solidFill>
                <a:latin typeface="+mj-ea"/>
              </a:rPr>
              <a:t>方法</a:t>
            </a:r>
            <a:endParaRPr lang="zh-CN" altLang="en-US" sz="2700" b="1" dirty="0">
              <a:solidFill>
                <a:schemeClr val="accent4"/>
              </a:solidFill>
              <a:latin typeface="+mj-ea"/>
            </a:endParaRPr>
          </a:p>
        </p:txBody>
      </p:sp>
    </p:spTree>
  </p:cSld>
  <p:clrMapOvr>
    <a:masterClrMapping/>
  </p:clrMapOvr>
  <p:transition spd="med" advTm="33800">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8704" name="图片 28"/>
            <p:cNvPicPr>
              <a:picLocks noChangeAspect="1"/>
            </p:cNvPicPr>
            <p:nvPr/>
          </p:nvPicPr>
          <p:blipFill>
            <a:blip r:embed="rId3">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2779713" y="1044575"/>
            <a:ext cx="6364288" cy="365125"/>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28677" name="矩形 1"/>
          <p:cNvSpPr/>
          <p:nvPr/>
        </p:nvSpPr>
        <p:spPr>
          <a:xfrm>
            <a:off x="400050" y="900113"/>
            <a:ext cx="2473325" cy="576262"/>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快速物体识别方法 </a:t>
            </a:r>
          </a:p>
        </p:txBody>
      </p:sp>
      <p:sp>
        <p:nvSpPr>
          <p:cNvPr id="11" name="圆角矩形 10"/>
          <p:cNvSpPr/>
          <p:nvPr/>
        </p:nvSpPr>
        <p:spPr>
          <a:xfrm rot="10800000" flipV="1">
            <a:off x="358775" y="1820863"/>
            <a:ext cx="1436688"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smtClean="0">
                <a:ln>
                  <a:noFill/>
                </a:ln>
                <a:solidFill>
                  <a:schemeClr val="lt1"/>
                </a:solidFill>
                <a:effectLst/>
                <a:uLnTx/>
                <a:uFillTx/>
                <a:latin typeface="+mn-lt"/>
                <a:ea typeface="+mn-ea"/>
                <a:cs typeface="+mn-cs"/>
              </a:rPr>
              <a:t>运算量对比</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28679" name="矩形 13"/>
          <p:cNvSpPr/>
          <p:nvPr/>
        </p:nvSpPr>
        <p:spPr>
          <a:xfrm>
            <a:off x="2205038" y="1670843"/>
            <a:ext cx="6472797" cy="73866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just">
              <a:lnSpc>
                <a:spcPct val="150000"/>
              </a:lnSpc>
              <a:spcBef>
                <a:spcPct val="0"/>
              </a:spcBef>
              <a:buNone/>
            </a:pPr>
            <a:r>
              <a:rPr lang="zh-CN" altLang="en-US" dirty="0">
                <a:latin typeface="宋体" panose="02010600030101010101" pitchFamily="2" charset="-122"/>
                <a:ea typeface="宋体" panose="02010600030101010101" pitchFamily="2" charset="-122"/>
              </a:rPr>
              <a:t>假设</a:t>
            </a:r>
            <a:r>
              <a:rPr lang="zh-CN" altLang="zh-CN" dirty="0">
                <a:latin typeface="宋体" panose="02010600030101010101" pitchFamily="2" charset="-122"/>
                <a:ea typeface="宋体" panose="02010600030101010101" pitchFamily="2" charset="-122"/>
              </a:rPr>
              <a:t>卷积</a:t>
            </a:r>
            <a:r>
              <a:rPr lang="zh-CN" altLang="en-US" dirty="0">
                <a:latin typeface="宋体" panose="02010600030101010101" pitchFamily="2" charset="-122"/>
                <a:ea typeface="宋体" panose="02010600030101010101" pitchFamily="2" charset="-122"/>
              </a:rPr>
              <a:t>运算中</a:t>
            </a:r>
            <a:r>
              <a:rPr lang="zh-CN" altLang="zh-CN" dirty="0">
                <a:latin typeface="宋体" panose="02010600030101010101" pitchFamily="2" charset="-122"/>
                <a:ea typeface="宋体" panose="02010600030101010101" pitchFamily="2" charset="-122"/>
              </a:rPr>
              <a:t>步长设置为</a:t>
            </a:r>
            <a:r>
              <a:rPr lang="en-US" altLang="zh-CN" dirty="0">
                <a:latin typeface="Times New Roman" panose="02020603050405020304" pitchFamily="18" charset="0"/>
                <a:cs typeface="Times New Roman" panose="02020603050405020304" pitchFamily="18" charset="0"/>
              </a:rPr>
              <a:t>1</a:t>
            </a:r>
            <a:r>
              <a:rPr lang="zh-CN" altLang="zh-CN" dirty="0">
                <a:latin typeface="宋体" panose="02010600030101010101" pitchFamily="2" charset="-122"/>
                <a:ea typeface="宋体" panose="02010600030101010101" pitchFamily="2" charset="-122"/>
              </a:rPr>
              <a:t>，输入大小是</a:t>
            </a:r>
            <a:r>
              <a:rPr lang="en-US" altLang="zh-CN" dirty="0">
                <a:ea typeface="宋体" panose="02010600030101010101" pitchFamily="2" charset="-122"/>
              </a:rPr>
              <a:t> </a:t>
            </a:r>
            <a:r>
              <a:rPr lang="en-US" altLang="zh-CN" i="1" dirty="0">
                <a:latin typeface="Times New Roman" panose="02020603050405020304" pitchFamily="18" charset="0"/>
                <a:cs typeface="Times New Roman" panose="02020603050405020304" pitchFamily="18" charset="0"/>
              </a:rPr>
              <a:t>D</a:t>
            </a:r>
            <a:r>
              <a:rPr lang="en-US" altLang="zh-CN" i="1" baseline="-25000"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D</a:t>
            </a:r>
            <a:r>
              <a:rPr lang="en-US" altLang="zh-CN" i="1" baseline="-25000"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M</a:t>
            </a:r>
            <a:r>
              <a:rPr lang="zh-CN" altLang="zh-CN" dirty="0">
                <a:latin typeface="宋体" panose="02010600030101010101" pitchFamily="2" charset="-122"/>
                <a:ea typeface="宋体" panose="02010600030101010101" pitchFamily="2" charset="-122"/>
              </a:rPr>
              <a:t>，输出大小是</a:t>
            </a:r>
            <a:r>
              <a:rPr lang="en-US" altLang="zh-CN" dirty="0">
                <a:latin typeface="宋体" panose="02010600030101010101" pitchFamily="2" charset="-122"/>
                <a:ea typeface="宋体" panose="02010600030101010101" pitchFamily="2" charset="-122"/>
              </a:rPr>
              <a:t> </a:t>
            </a:r>
            <a:r>
              <a:rPr lang="en-US" altLang="zh-CN" i="1" dirty="0">
                <a:latin typeface="Times New Roman" panose="02020603050405020304" pitchFamily="18" charset="0"/>
                <a:cs typeface="Times New Roman" panose="02020603050405020304" pitchFamily="18" charset="0"/>
              </a:rPr>
              <a:t>D</a:t>
            </a:r>
            <a:r>
              <a:rPr lang="en-US" altLang="zh-CN" i="1" baseline="-25000"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D</a:t>
            </a:r>
            <a:r>
              <a:rPr lang="en-US" altLang="zh-CN" i="1" baseline="-25000"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r>
              <a:rPr lang="zh-CN" altLang="en-US" dirty="0">
                <a:cs typeface="Times New Roman" panose="02020603050405020304" pitchFamily="18" charset="0"/>
              </a:rPr>
              <a:t>。</a:t>
            </a:r>
            <a:endParaRPr lang="en-US" altLang="zh-CN" dirty="0">
              <a:cs typeface="Times New Roman" panose="02020603050405020304" pitchFamily="18" charset="0"/>
            </a:endParaRPr>
          </a:p>
          <a:p>
            <a:pPr marL="0" lvl="0" indent="0" algn="just">
              <a:lnSpc>
                <a:spcPct val="150000"/>
              </a:lnSpc>
              <a:spcBef>
                <a:spcPct val="0"/>
              </a:spcBef>
              <a:buNone/>
            </a:pPr>
            <a:r>
              <a:rPr lang="zh-CN" altLang="en-US" dirty="0">
                <a:latin typeface="宋体" panose="02010600030101010101" pitchFamily="2" charset="-122"/>
                <a:ea typeface="宋体" panose="02010600030101010101" pitchFamily="2" charset="-122"/>
              </a:rPr>
              <a:t>使用</a:t>
            </a:r>
            <a:r>
              <a:rPr lang="en-US" altLang="zh-CN" dirty="0">
                <a:latin typeface="Times New Roman" panose="02020603050405020304" pitchFamily="18" charset="0"/>
                <a:cs typeface="Times New Roman" panose="02020603050405020304" pitchFamily="18" charset="0"/>
              </a:rPr>
              <a:t>SAME</a:t>
            </a:r>
            <a:r>
              <a:rPr lang="zh-CN" altLang="en-US" dirty="0">
                <a:latin typeface="宋体" panose="02010600030101010101" pitchFamily="2" charset="-122"/>
                <a:ea typeface="宋体" panose="02010600030101010101" pitchFamily="2" charset="-122"/>
              </a:rPr>
              <a:t>的卷积填充方式，</a:t>
            </a:r>
            <a:r>
              <a:rPr lang="zh-CN" altLang="zh-CN" dirty="0">
                <a:latin typeface="宋体" panose="02010600030101010101" pitchFamily="2" charset="-122"/>
                <a:ea typeface="宋体" panose="02010600030101010101" pitchFamily="2" charset="-122"/>
              </a:rPr>
              <a:t>采用</a:t>
            </a:r>
            <a:r>
              <a:rPr lang="en-US" altLang="zh-CN" dirty="0">
                <a:latin typeface="宋体" panose="02010600030101010101" pitchFamily="2" charset="-122"/>
                <a:ea typeface="宋体" panose="02010600030101010101" pitchFamily="2" charset="-122"/>
              </a:rPr>
              <a:t> </a:t>
            </a:r>
            <a:r>
              <a:rPr lang="en-US" altLang="zh-CN" i="1" dirty="0">
                <a:latin typeface="Times New Roman" panose="02020603050405020304" pitchFamily="18" charset="0"/>
                <a:cs typeface="Times New Roman" panose="02020603050405020304" pitchFamily="18" charset="0"/>
              </a:rPr>
              <a:t>D</a:t>
            </a:r>
            <a:r>
              <a:rPr lang="en-US" altLang="zh-CN" i="1" baseline="-25000" dirty="0">
                <a:latin typeface="Times New Roman" panose="02020603050405020304" pitchFamily="18" charset="0"/>
                <a:cs typeface="Times New Roman" panose="02020603050405020304" pitchFamily="18" charset="0"/>
              </a:rPr>
              <a:t>k</a:t>
            </a:r>
            <a:r>
              <a:rPr lang="zh-CN"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D</a:t>
            </a:r>
            <a:r>
              <a:rPr lang="en-US" altLang="zh-CN" i="1" baseline="-25000" dirty="0">
                <a:latin typeface="Times New Roman" panose="02020603050405020304" pitchFamily="18" charset="0"/>
                <a:cs typeface="Times New Roman" panose="02020603050405020304" pitchFamily="18" charset="0"/>
              </a:rPr>
              <a:t>k </a:t>
            </a:r>
            <a:r>
              <a:rPr lang="zh-CN" altLang="en-US" dirty="0">
                <a:latin typeface="宋体" panose="02010600030101010101" pitchFamily="2" charset="-122"/>
                <a:ea typeface="宋体" panose="02010600030101010101" pitchFamily="2" charset="-122"/>
              </a:rPr>
              <a:t>大小的</a:t>
            </a:r>
            <a:r>
              <a:rPr lang="zh-CN" altLang="zh-CN" dirty="0">
                <a:latin typeface="宋体" panose="02010600030101010101" pitchFamily="2" charset="-122"/>
                <a:ea typeface="宋体" panose="02010600030101010101" pitchFamily="2" charset="-122"/>
              </a:rPr>
              <a:t>卷积核，使得分析更具一般性。</a:t>
            </a:r>
          </a:p>
        </p:txBody>
      </p:sp>
      <p:sp>
        <p:nvSpPr>
          <p:cNvPr id="28680" name="Rectangle 12"/>
          <p:cNvSpPr/>
          <p:nvPr/>
        </p:nvSpPr>
        <p:spPr>
          <a:xfrm>
            <a:off x="722313" y="2979738"/>
            <a:ext cx="9144000" cy="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endParaRPr lang="zh-CN" altLang="en-US" sz="1800" dirty="0"/>
          </a:p>
        </p:txBody>
      </p:sp>
      <p:graphicFrame>
        <p:nvGraphicFramePr>
          <p:cNvPr id="28681" name="对象 4"/>
          <p:cNvGraphicFramePr>
            <a:graphicFrameLocks noChangeAspect="1"/>
          </p:cNvGraphicFramePr>
          <p:nvPr>
            <p:extLst>
              <p:ext uri="{D42A27DB-BD31-4B8C-83A1-F6EECF244321}">
                <p14:modId xmlns:p14="http://schemas.microsoft.com/office/powerpoint/2010/main" val="3422622698"/>
              </p:ext>
            </p:extLst>
          </p:nvPr>
        </p:nvGraphicFramePr>
        <p:xfrm>
          <a:off x="2186641" y="2610595"/>
          <a:ext cx="4787900" cy="368300"/>
        </p:xfrm>
        <a:graphic>
          <a:graphicData uri="http://schemas.openxmlformats.org/presentationml/2006/ole">
            <mc:AlternateContent xmlns:mc="http://schemas.openxmlformats.org/markup-compatibility/2006">
              <mc:Choice xmlns:v="urn:schemas-microsoft-com:vml" Requires="v">
                <p:oleObj spid="_x0000_s5252" r:id="rId4" imgW="2984500" imgH="241300" progId="Equation.DSMT4">
                  <p:embed/>
                </p:oleObj>
              </mc:Choice>
              <mc:Fallback>
                <p:oleObj r:id="rId4" imgW="2984500" imgH="241300" progId="Equation.DSMT4">
                  <p:embed/>
                  <p:pic>
                    <p:nvPicPr>
                      <p:cNvPr id="0" name="图片 3077"/>
                      <p:cNvPicPr/>
                      <p:nvPr/>
                    </p:nvPicPr>
                    <p:blipFill>
                      <a:blip r:embed="rId5"/>
                      <a:stretch>
                        <a:fillRect/>
                      </a:stretch>
                    </p:blipFill>
                    <p:spPr>
                      <a:xfrm>
                        <a:off x="2186641" y="2610595"/>
                        <a:ext cx="4787900" cy="368300"/>
                      </a:xfrm>
                      <a:prstGeom prst="rect">
                        <a:avLst/>
                      </a:prstGeom>
                      <a:noFill/>
                      <a:ln w="38100">
                        <a:noFill/>
                        <a:miter/>
                      </a:ln>
                    </p:spPr>
                  </p:pic>
                </p:oleObj>
              </mc:Fallback>
            </mc:AlternateContent>
          </a:graphicData>
        </a:graphic>
      </p:graphicFrame>
      <p:pic>
        <p:nvPicPr>
          <p:cNvPr id="28682" name="图片 5"/>
          <p:cNvPicPr>
            <a:picLocks noChangeAspect="1"/>
          </p:cNvPicPr>
          <p:nvPr/>
        </p:nvPicPr>
        <p:blipFill>
          <a:blip r:embed="rId6"/>
          <a:stretch>
            <a:fillRect/>
          </a:stretch>
        </p:blipFill>
        <p:spPr>
          <a:xfrm>
            <a:off x="682642" y="3395663"/>
            <a:ext cx="550641" cy="530938"/>
          </a:xfrm>
          <a:prstGeom prst="rect">
            <a:avLst/>
          </a:prstGeom>
          <a:noFill/>
          <a:ln w="9525">
            <a:noFill/>
          </a:ln>
        </p:spPr>
      </p:pic>
      <p:pic>
        <p:nvPicPr>
          <p:cNvPr id="28683" name="图片 7"/>
          <p:cNvPicPr>
            <a:picLocks noChangeAspect="1"/>
          </p:cNvPicPr>
          <p:nvPr/>
        </p:nvPicPr>
        <p:blipFill>
          <a:blip r:embed="rId7"/>
          <a:stretch>
            <a:fillRect/>
          </a:stretch>
        </p:blipFill>
        <p:spPr>
          <a:xfrm>
            <a:off x="2906878" y="3373784"/>
            <a:ext cx="601024" cy="588385"/>
          </a:xfrm>
          <a:prstGeom prst="rect">
            <a:avLst/>
          </a:prstGeom>
          <a:noFill/>
          <a:ln w="9525">
            <a:noFill/>
          </a:ln>
        </p:spPr>
      </p:pic>
      <p:sp>
        <p:nvSpPr>
          <p:cNvPr id="18" name="立方体 17"/>
          <p:cNvSpPr/>
          <p:nvPr/>
        </p:nvSpPr>
        <p:spPr>
          <a:xfrm flipH="1">
            <a:off x="4069068" y="3916338"/>
            <a:ext cx="257081" cy="258949"/>
          </a:xfrm>
          <a:prstGeom prst="cube">
            <a:avLst>
              <a:gd name="adj" fmla="val 56111"/>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2" name="直接箭头连接符 11"/>
          <p:cNvCxnSpPr/>
          <p:nvPr/>
        </p:nvCxnSpPr>
        <p:spPr>
          <a:xfrm flipV="1">
            <a:off x="1352205" y="3646278"/>
            <a:ext cx="263525" cy="635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flipV="1">
            <a:off x="2525948" y="3629853"/>
            <a:ext cx="261938" cy="4763"/>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flipV="1">
            <a:off x="3628580" y="3617348"/>
            <a:ext cx="263525" cy="635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flipV="1">
            <a:off x="4440237" y="3636230"/>
            <a:ext cx="263525" cy="4763"/>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28689" name="矩形 13"/>
          <p:cNvSpPr/>
          <p:nvPr/>
        </p:nvSpPr>
        <p:spPr>
          <a:xfrm>
            <a:off x="355424" y="2519363"/>
            <a:ext cx="2031325" cy="414922"/>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ctr">
              <a:lnSpc>
                <a:spcPct val="150000"/>
              </a:lnSpc>
              <a:spcBef>
                <a:spcPct val="0"/>
              </a:spcBef>
              <a:buNone/>
            </a:pPr>
            <a:r>
              <a:rPr lang="zh-CN" altLang="en-US" sz="1600" dirty="0">
                <a:solidFill>
                  <a:srgbClr val="FF0000"/>
                </a:solidFill>
                <a:latin typeface="Times New Roman" panose="02020603050405020304" pitchFamily="18" charset="0"/>
                <a:ea typeface="宋体" panose="02010600030101010101" pitchFamily="2" charset="-122"/>
              </a:rPr>
              <a:t>深度级可分离卷积：</a:t>
            </a:r>
            <a:endParaRPr lang="zh-CN" altLang="zh-CN" sz="1600" dirty="0">
              <a:solidFill>
                <a:srgbClr val="FF0000"/>
              </a:solidFill>
              <a:latin typeface="Times New Roman" panose="02020603050405020304" pitchFamily="18" charset="0"/>
              <a:ea typeface="宋体" panose="02010600030101010101" pitchFamily="2" charset="-122"/>
            </a:endParaRPr>
          </a:p>
        </p:txBody>
      </p:sp>
      <p:pic>
        <p:nvPicPr>
          <p:cNvPr id="28690" name="图片 13"/>
          <p:cNvPicPr>
            <a:picLocks noChangeAspect="1"/>
          </p:cNvPicPr>
          <p:nvPr/>
        </p:nvPicPr>
        <p:blipFill>
          <a:blip r:embed="rId8"/>
          <a:stretch>
            <a:fillRect/>
          </a:stretch>
        </p:blipFill>
        <p:spPr>
          <a:xfrm>
            <a:off x="1734667" y="3369729"/>
            <a:ext cx="714250" cy="706831"/>
          </a:xfrm>
          <a:prstGeom prst="rect">
            <a:avLst/>
          </a:prstGeom>
          <a:noFill/>
          <a:ln w="9525">
            <a:noFill/>
          </a:ln>
        </p:spPr>
      </p:pic>
      <p:sp>
        <p:nvSpPr>
          <p:cNvPr id="15" name="左大括号 14"/>
          <p:cNvSpPr/>
          <p:nvPr/>
        </p:nvSpPr>
        <p:spPr>
          <a:xfrm rot="16200000">
            <a:off x="2019768" y="2843405"/>
            <a:ext cx="151011" cy="2825261"/>
          </a:xfrm>
          <a:prstGeom prst="leftBrace">
            <a:avLst/>
          </a:prstGeom>
        </p:spPr>
        <p:style>
          <a:lnRef idx="1">
            <a:schemeClr val="dk1"/>
          </a:lnRef>
          <a:fillRef idx="0">
            <a:schemeClr val="dk1"/>
          </a:fillRef>
          <a:effectRef idx="0">
            <a:schemeClr val="dk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692" name="矩形 13"/>
          <p:cNvSpPr/>
          <p:nvPr/>
        </p:nvSpPr>
        <p:spPr>
          <a:xfrm>
            <a:off x="1554443" y="4325495"/>
            <a:ext cx="1082675" cy="3746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ctr">
              <a:lnSpc>
                <a:spcPct val="150000"/>
              </a:lnSpc>
              <a:spcBef>
                <a:spcPct val="0"/>
              </a:spcBef>
              <a:buNone/>
            </a:pPr>
            <a:r>
              <a:rPr lang="zh-CN" altLang="en-US" dirty="0">
                <a:latin typeface="Times New Roman" panose="02020603050405020304" pitchFamily="18" charset="0"/>
                <a:ea typeface="宋体" panose="02010600030101010101" pitchFamily="2" charset="-122"/>
              </a:rPr>
              <a:t>深度级卷积</a:t>
            </a:r>
            <a:endParaRPr lang="zh-CN" altLang="zh-CN" dirty="0">
              <a:latin typeface="Times New Roman" panose="02020603050405020304" pitchFamily="18" charset="0"/>
              <a:ea typeface="宋体" panose="02010600030101010101" pitchFamily="2" charset="-122"/>
            </a:endParaRPr>
          </a:p>
        </p:txBody>
      </p:sp>
      <p:sp>
        <p:nvSpPr>
          <p:cNvPr id="30" name="左大括号 29"/>
          <p:cNvSpPr/>
          <p:nvPr/>
        </p:nvSpPr>
        <p:spPr>
          <a:xfrm rot="16200000">
            <a:off x="4463438" y="2542431"/>
            <a:ext cx="74464" cy="3408138"/>
          </a:xfrm>
          <a:prstGeom prst="leftBrace">
            <a:avLst/>
          </a:prstGeom>
        </p:spPr>
        <p:style>
          <a:lnRef idx="1">
            <a:schemeClr val="dk1"/>
          </a:lnRef>
          <a:fillRef idx="0">
            <a:schemeClr val="dk1"/>
          </a:fillRef>
          <a:effectRef idx="0">
            <a:schemeClr val="dk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立方体 30"/>
          <p:cNvSpPr/>
          <p:nvPr/>
        </p:nvSpPr>
        <p:spPr>
          <a:xfrm flipH="1">
            <a:off x="4069069" y="3557603"/>
            <a:ext cx="257081" cy="258130"/>
          </a:xfrm>
          <a:prstGeom prst="cube">
            <a:avLst>
              <a:gd name="adj" fmla="val 56111"/>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 name="立方体 31"/>
          <p:cNvSpPr/>
          <p:nvPr/>
        </p:nvSpPr>
        <p:spPr>
          <a:xfrm flipH="1">
            <a:off x="4071776" y="3306759"/>
            <a:ext cx="257081" cy="258130"/>
          </a:xfrm>
          <a:prstGeom prst="cube">
            <a:avLst>
              <a:gd name="adj" fmla="val 56111"/>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8696" name="图片 15"/>
          <p:cNvPicPr>
            <a:picLocks noChangeAspect="1"/>
          </p:cNvPicPr>
          <p:nvPr/>
        </p:nvPicPr>
        <p:blipFill>
          <a:blip r:embed="rId9"/>
          <a:stretch>
            <a:fillRect/>
          </a:stretch>
        </p:blipFill>
        <p:spPr>
          <a:xfrm>
            <a:off x="4928239" y="3348038"/>
            <a:ext cx="817096" cy="800850"/>
          </a:xfrm>
          <a:prstGeom prst="rect">
            <a:avLst/>
          </a:prstGeom>
          <a:noFill/>
          <a:ln w="9525">
            <a:noFill/>
          </a:ln>
        </p:spPr>
      </p:pic>
      <p:sp>
        <p:nvSpPr>
          <p:cNvPr id="28697" name="矩形 13"/>
          <p:cNvSpPr/>
          <p:nvPr/>
        </p:nvSpPr>
        <p:spPr>
          <a:xfrm>
            <a:off x="3999251" y="4330690"/>
            <a:ext cx="901700" cy="3746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ctr">
              <a:lnSpc>
                <a:spcPct val="150000"/>
              </a:lnSpc>
              <a:spcBef>
                <a:spcPct val="0"/>
              </a:spcBef>
              <a:buNone/>
            </a:pPr>
            <a:r>
              <a:rPr lang="zh-CN" altLang="en-US" dirty="0">
                <a:latin typeface="Times New Roman" panose="02020603050405020304" pitchFamily="18" charset="0"/>
                <a:ea typeface="宋体" panose="02010600030101010101" pitchFamily="2" charset="-122"/>
              </a:rPr>
              <a:t>点级卷积</a:t>
            </a:r>
            <a:endParaRPr lang="zh-CN" altLang="zh-CN" dirty="0">
              <a:latin typeface="Times New Roman" panose="02020603050405020304" pitchFamily="18" charset="0"/>
              <a:ea typeface="宋体" panose="02010600030101010101" pitchFamily="2" charset="-122"/>
            </a:endParaRPr>
          </a:p>
        </p:txBody>
      </p:sp>
      <p:sp>
        <p:nvSpPr>
          <p:cNvPr id="28698" name="矩形 13"/>
          <p:cNvSpPr/>
          <p:nvPr/>
        </p:nvSpPr>
        <p:spPr>
          <a:xfrm>
            <a:off x="444112" y="2962789"/>
            <a:ext cx="1062037" cy="41592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ctr">
              <a:lnSpc>
                <a:spcPct val="150000"/>
              </a:lnSpc>
              <a:spcBef>
                <a:spcPct val="0"/>
              </a:spcBef>
              <a:buNone/>
            </a:pPr>
            <a:r>
              <a:rPr lang="en-US" altLang="zh-CN" dirty="0">
                <a:latin typeface="Times New Roman" panose="02020603050405020304" pitchFamily="18" charset="0"/>
                <a:ea typeface="宋体" panose="02010600030101010101" pitchFamily="2" charset="-122"/>
              </a:rPr>
              <a:t>M</a:t>
            </a:r>
            <a:r>
              <a:rPr lang="zh-CN" altLang="en-US" dirty="0">
                <a:latin typeface="Times New Roman" panose="02020603050405020304" pitchFamily="18" charset="0"/>
                <a:ea typeface="宋体" panose="02010600030101010101" pitchFamily="2" charset="-122"/>
              </a:rPr>
              <a:t>个卷积核</a:t>
            </a:r>
            <a:endParaRPr lang="zh-CN" altLang="zh-CN" dirty="0">
              <a:latin typeface="Times New Roman" panose="02020603050405020304" pitchFamily="18" charset="0"/>
              <a:ea typeface="宋体" panose="02010600030101010101" pitchFamily="2" charset="-122"/>
            </a:endParaRPr>
          </a:p>
        </p:txBody>
      </p:sp>
      <p:sp>
        <p:nvSpPr>
          <p:cNvPr id="28699" name="矩形 13"/>
          <p:cNvSpPr/>
          <p:nvPr/>
        </p:nvSpPr>
        <p:spPr>
          <a:xfrm>
            <a:off x="1545875" y="2936163"/>
            <a:ext cx="925512" cy="41433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ctr">
              <a:lnSpc>
                <a:spcPct val="150000"/>
              </a:lnSpc>
              <a:spcBef>
                <a:spcPct val="0"/>
              </a:spcBef>
              <a:buNone/>
            </a:pPr>
            <a:r>
              <a:rPr lang="en-US" altLang="zh-CN" i="1" dirty="0">
                <a:latin typeface="Times New Roman" panose="02020603050405020304" pitchFamily="18" charset="0"/>
                <a:cs typeface="Times New Roman" panose="02020603050405020304" pitchFamily="18" charset="0"/>
              </a:rPr>
              <a:t>D</a:t>
            </a:r>
            <a:r>
              <a:rPr lang="en-US" altLang="zh-CN" i="1" baseline="-25000"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D</a:t>
            </a:r>
            <a:r>
              <a:rPr lang="en-US" altLang="zh-CN" i="1" baseline="-25000"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M</a:t>
            </a:r>
            <a:endParaRPr lang="zh-CN" altLang="zh-CN" dirty="0">
              <a:latin typeface="Times New Roman" panose="02020603050405020304" pitchFamily="18" charset="0"/>
              <a:ea typeface="宋体" panose="02010600030101010101" pitchFamily="2" charset="-122"/>
            </a:endParaRPr>
          </a:p>
        </p:txBody>
      </p:sp>
      <p:sp>
        <p:nvSpPr>
          <p:cNvPr id="28700" name="矩形 13"/>
          <p:cNvSpPr/>
          <p:nvPr/>
        </p:nvSpPr>
        <p:spPr>
          <a:xfrm>
            <a:off x="2569437" y="2958956"/>
            <a:ext cx="927100" cy="41592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ctr">
              <a:lnSpc>
                <a:spcPct val="150000"/>
              </a:lnSpc>
              <a:spcBef>
                <a:spcPct val="0"/>
              </a:spcBef>
              <a:buNone/>
            </a:pPr>
            <a:r>
              <a:rPr lang="en-US" altLang="zh-CN" i="1" dirty="0">
                <a:latin typeface="Times New Roman" panose="02020603050405020304" pitchFamily="18" charset="0"/>
                <a:cs typeface="Times New Roman" panose="02020603050405020304" pitchFamily="18" charset="0"/>
              </a:rPr>
              <a:t>D</a:t>
            </a:r>
            <a:r>
              <a:rPr lang="en-US" altLang="zh-CN" i="1" baseline="-25000"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D</a:t>
            </a:r>
            <a:r>
              <a:rPr lang="en-US" altLang="zh-CN" i="1" baseline="-25000"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M</a:t>
            </a:r>
            <a:endParaRPr lang="zh-CN" altLang="zh-CN" dirty="0">
              <a:latin typeface="Times New Roman" panose="02020603050405020304" pitchFamily="18" charset="0"/>
              <a:ea typeface="宋体" panose="02010600030101010101" pitchFamily="2" charset="-122"/>
            </a:endParaRPr>
          </a:p>
        </p:txBody>
      </p:sp>
      <p:sp>
        <p:nvSpPr>
          <p:cNvPr id="28701" name="矩形 13"/>
          <p:cNvSpPr/>
          <p:nvPr/>
        </p:nvSpPr>
        <p:spPr>
          <a:xfrm>
            <a:off x="3608610" y="2949765"/>
            <a:ext cx="1292341" cy="41549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ctr">
              <a:lnSpc>
                <a:spcPct val="150000"/>
              </a:lnSpc>
              <a:spcBef>
                <a:spcPct val="0"/>
              </a:spcBef>
              <a:buNone/>
            </a:pPr>
            <a:r>
              <a:rPr lang="en-US" altLang="zh-CN" i="1" dirty="0" smtClean="0">
                <a:latin typeface="Times New Roman" panose="02020603050405020304" pitchFamily="18" charset="0"/>
                <a:cs typeface="Times New Roman" panose="02020603050405020304" pitchFamily="18" charset="0"/>
              </a:rPr>
              <a:t>N</a:t>
            </a:r>
            <a:r>
              <a:rPr lang="zh-CN" altLang="en-US" dirty="0">
                <a:latin typeface="宋体" panose="02010600030101010101" pitchFamily="2" charset="-122"/>
                <a:ea typeface="宋体" panose="02010600030101010101" pitchFamily="2" charset="-122"/>
              </a:rPr>
              <a:t> </a:t>
            </a:r>
            <a:r>
              <a:rPr lang="en-US" altLang="zh-CN" dirty="0" smtClean="0">
                <a:latin typeface="Times New Roman" panose="02020603050405020304" pitchFamily="18" charset="0"/>
                <a:ea typeface="宋体" panose="02010600030101010101" pitchFamily="2" charset="-122"/>
              </a:rPr>
              <a:t>1×1</a:t>
            </a:r>
            <a:r>
              <a:rPr lang="zh-CN" altLang="en-US" dirty="0">
                <a:latin typeface="Times New Roman" panose="02020603050405020304" pitchFamily="18" charset="0"/>
                <a:ea typeface="宋体" panose="02010600030101010101" pitchFamily="2" charset="-122"/>
              </a:rPr>
              <a:t>卷积核</a:t>
            </a:r>
            <a:endParaRPr lang="zh-CN" altLang="zh-CN" dirty="0">
              <a:latin typeface="Times New Roman" panose="02020603050405020304" pitchFamily="18" charset="0"/>
              <a:ea typeface="宋体" panose="02010600030101010101" pitchFamily="2" charset="-122"/>
            </a:endParaRPr>
          </a:p>
        </p:txBody>
      </p:sp>
      <p:sp>
        <p:nvSpPr>
          <p:cNvPr id="28702" name="矩形 13"/>
          <p:cNvSpPr/>
          <p:nvPr/>
        </p:nvSpPr>
        <p:spPr>
          <a:xfrm>
            <a:off x="4945343" y="2934575"/>
            <a:ext cx="896938" cy="41592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ctr">
              <a:lnSpc>
                <a:spcPct val="150000"/>
              </a:lnSpc>
              <a:spcBef>
                <a:spcPct val="0"/>
              </a:spcBef>
              <a:buNone/>
            </a:pPr>
            <a:r>
              <a:rPr lang="en-US" altLang="zh-CN" i="1" dirty="0">
                <a:latin typeface="Times New Roman" panose="02020603050405020304" pitchFamily="18" charset="0"/>
                <a:cs typeface="Times New Roman" panose="02020603050405020304" pitchFamily="18" charset="0"/>
              </a:rPr>
              <a:t>D</a:t>
            </a:r>
            <a:r>
              <a:rPr lang="en-US" altLang="zh-CN" i="1" baseline="-25000"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D</a:t>
            </a:r>
            <a:r>
              <a:rPr lang="en-US" altLang="zh-CN" i="1" baseline="-25000"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endParaRPr lang="zh-CN" altLang="zh-CN" dirty="0">
              <a:latin typeface="Times New Roman" panose="02020603050405020304" pitchFamily="18" charset="0"/>
              <a:ea typeface="宋体" panose="02010600030101010101" pitchFamily="2" charset="-122"/>
            </a:endParaRPr>
          </a:p>
        </p:txBody>
      </p:sp>
      <p:sp>
        <p:nvSpPr>
          <p:cNvPr id="35" name="矩形 13"/>
          <p:cNvSpPr/>
          <p:nvPr/>
        </p:nvSpPr>
        <p:spPr>
          <a:xfrm>
            <a:off x="406055" y="4636509"/>
            <a:ext cx="1209675" cy="41433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ctr">
              <a:lnSpc>
                <a:spcPct val="150000"/>
              </a:lnSpc>
              <a:spcBef>
                <a:spcPct val="0"/>
              </a:spcBef>
              <a:buNone/>
            </a:pPr>
            <a:r>
              <a:rPr lang="zh-CN" altLang="en-US" sz="1600" dirty="0">
                <a:solidFill>
                  <a:srgbClr val="FF0000"/>
                </a:solidFill>
                <a:latin typeface="Times New Roman" panose="02020603050405020304" pitchFamily="18" charset="0"/>
                <a:ea typeface="宋体" panose="02010600030101010101" pitchFamily="2" charset="-122"/>
              </a:rPr>
              <a:t>标准卷积：</a:t>
            </a:r>
            <a:endParaRPr lang="zh-CN" altLang="zh-CN" sz="1600" dirty="0">
              <a:solidFill>
                <a:srgbClr val="FF0000"/>
              </a:solidFill>
              <a:latin typeface="Times New Roman" panose="02020603050405020304" pitchFamily="18" charset="0"/>
              <a:ea typeface="宋体" panose="02010600030101010101" pitchFamily="2" charset="-122"/>
            </a:endParaRPr>
          </a:p>
        </p:txBody>
      </p:sp>
      <p:graphicFrame>
        <p:nvGraphicFramePr>
          <p:cNvPr id="36" name="对象 12"/>
          <p:cNvGraphicFramePr>
            <a:graphicFrameLocks noChangeAspect="1"/>
          </p:cNvGraphicFramePr>
          <p:nvPr>
            <p:extLst>
              <p:ext uri="{D42A27DB-BD31-4B8C-83A1-F6EECF244321}">
                <p14:modId xmlns:p14="http://schemas.microsoft.com/office/powerpoint/2010/main" val="1511787400"/>
              </p:ext>
            </p:extLst>
          </p:nvPr>
        </p:nvGraphicFramePr>
        <p:xfrm>
          <a:off x="1433014" y="4733976"/>
          <a:ext cx="3090863" cy="342900"/>
        </p:xfrm>
        <a:graphic>
          <a:graphicData uri="http://schemas.openxmlformats.org/presentationml/2006/ole">
            <mc:AlternateContent xmlns:mc="http://schemas.openxmlformats.org/markup-compatibility/2006">
              <mc:Choice xmlns:v="urn:schemas-microsoft-com:vml" Requires="v">
                <p:oleObj spid="_x0000_s5253" r:id="rId10" imgW="2120900" imgH="241300" progId="Equation.DSMT4">
                  <p:embed/>
                </p:oleObj>
              </mc:Choice>
              <mc:Fallback>
                <p:oleObj r:id="rId10" imgW="2120900" imgH="241300" progId="Equation.DSMT4">
                  <p:embed/>
                  <p:pic>
                    <p:nvPicPr>
                      <p:cNvPr id="0" name=""/>
                      <p:cNvPicPr/>
                      <p:nvPr/>
                    </p:nvPicPr>
                    <p:blipFill>
                      <a:blip r:embed="rId11"/>
                      <a:stretch>
                        <a:fillRect/>
                      </a:stretch>
                    </p:blipFill>
                    <p:spPr>
                      <a:xfrm>
                        <a:off x="1433014" y="4733976"/>
                        <a:ext cx="3090863" cy="342900"/>
                      </a:xfrm>
                      <a:prstGeom prst="rect">
                        <a:avLst/>
                      </a:prstGeom>
                      <a:noFill/>
                      <a:ln w="38100">
                        <a:noFill/>
                        <a:miter/>
                      </a:ln>
                    </p:spPr>
                  </p:pic>
                </p:oleObj>
              </mc:Fallback>
            </mc:AlternateContent>
          </a:graphicData>
        </a:graphic>
      </p:graphicFrame>
      <p:cxnSp>
        <p:nvCxnSpPr>
          <p:cNvPr id="37" name="直接箭头连接符 36"/>
          <p:cNvCxnSpPr/>
          <p:nvPr/>
        </p:nvCxnSpPr>
        <p:spPr>
          <a:xfrm flipV="1">
            <a:off x="1244116" y="5887312"/>
            <a:ext cx="263525" cy="4763"/>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flipV="1">
            <a:off x="4639013" y="6014067"/>
            <a:ext cx="261938" cy="4763"/>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39" name="左大括号 38"/>
          <p:cNvSpPr/>
          <p:nvPr/>
        </p:nvSpPr>
        <p:spPr>
          <a:xfrm rot="16200000">
            <a:off x="3084781" y="3811300"/>
            <a:ext cx="116831" cy="5398169"/>
          </a:xfrm>
          <a:prstGeom prst="leftBrace">
            <a:avLst/>
          </a:prstGeom>
        </p:spPr>
        <p:style>
          <a:lnRef idx="1">
            <a:schemeClr val="dk1"/>
          </a:lnRef>
          <a:fillRef idx="0">
            <a:schemeClr val="dk1"/>
          </a:fillRef>
          <a:effectRef idx="0">
            <a:schemeClr val="dk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0" name="矩形 13"/>
          <p:cNvSpPr/>
          <p:nvPr/>
        </p:nvSpPr>
        <p:spPr>
          <a:xfrm>
            <a:off x="2673706" y="6523115"/>
            <a:ext cx="903288" cy="41592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ctr">
              <a:lnSpc>
                <a:spcPct val="150000"/>
              </a:lnSpc>
              <a:spcBef>
                <a:spcPct val="0"/>
              </a:spcBef>
              <a:buNone/>
            </a:pPr>
            <a:r>
              <a:rPr lang="zh-CN" altLang="en-US" dirty="0">
                <a:latin typeface="Times New Roman" panose="02020603050405020304" pitchFamily="18" charset="0"/>
                <a:ea typeface="宋体" panose="02010600030101010101" pitchFamily="2" charset="-122"/>
              </a:rPr>
              <a:t>标准卷积</a:t>
            </a:r>
            <a:endParaRPr lang="zh-CN" altLang="zh-CN" dirty="0">
              <a:latin typeface="Times New Roman" panose="02020603050405020304" pitchFamily="18" charset="0"/>
              <a:ea typeface="宋体" panose="02010600030101010101" pitchFamily="2" charset="-122"/>
            </a:endParaRPr>
          </a:p>
        </p:txBody>
      </p:sp>
      <p:pic>
        <p:nvPicPr>
          <p:cNvPr id="41" name="图片 15"/>
          <p:cNvPicPr>
            <a:picLocks noChangeAspect="1"/>
          </p:cNvPicPr>
          <p:nvPr/>
        </p:nvPicPr>
        <p:blipFill>
          <a:blip r:embed="rId9"/>
          <a:stretch>
            <a:fillRect/>
          </a:stretch>
        </p:blipFill>
        <p:spPr>
          <a:xfrm>
            <a:off x="4959872" y="5633025"/>
            <a:ext cx="859372" cy="842732"/>
          </a:xfrm>
          <a:prstGeom prst="rect">
            <a:avLst/>
          </a:prstGeom>
          <a:noFill/>
          <a:ln w="9525">
            <a:noFill/>
          </a:ln>
        </p:spPr>
      </p:pic>
      <p:sp>
        <p:nvSpPr>
          <p:cNvPr id="42" name="矩形 13"/>
          <p:cNvSpPr/>
          <p:nvPr/>
        </p:nvSpPr>
        <p:spPr>
          <a:xfrm>
            <a:off x="405945" y="5182919"/>
            <a:ext cx="1023937" cy="3746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ctr">
              <a:lnSpc>
                <a:spcPct val="150000"/>
              </a:lnSpc>
              <a:spcBef>
                <a:spcPct val="0"/>
              </a:spcBef>
              <a:buNone/>
            </a:pPr>
            <a:r>
              <a:rPr lang="en-US" altLang="zh-CN" i="1" dirty="0">
                <a:latin typeface="Times New Roman" panose="02020603050405020304" pitchFamily="18" charset="0"/>
                <a:ea typeface="宋体" panose="02010600030101010101" pitchFamily="2" charset="-122"/>
              </a:rPr>
              <a:t>N</a:t>
            </a:r>
            <a:r>
              <a:rPr lang="zh-CN" altLang="en-US" dirty="0">
                <a:latin typeface="Times New Roman" panose="02020603050405020304" pitchFamily="18" charset="0"/>
                <a:ea typeface="宋体" panose="02010600030101010101" pitchFamily="2" charset="-122"/>
              </a:rPr>
              <a:t>个卷积核</a:t>
            </a:r>
            <a:endParaRPr lang="zh-CN" altLang="zh-CN" dirty="0">
              <a:latin typeface="Times New Roman" panose="02020603050405020304" pitchFamily="18" charset="0"/>
              <a:ea typeface="宋体" panose="02010600030101010101" pitchFamily="2" charset="-122"/>
            </a:endParaRPr>
          </a:p>
        </p:txBody>
      </p:sp>
      <p:sp>
        <p:nvSpPr>
          <p:cNvPr id="43" name="矩形 13"/>
          <p:cNvSpPr/>
          <p:nvPr/>
        </p:nvSpPr>
        <p:spPr>
          <a:xfrm>
            <a:off x="2661800" y="5183405"/>
            <a:ext cx="927100" cy="41592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ctr">
              <a:lnSpc>
                <a:spcPct val="150000"/>
              </a:lnSpc>
              <a:spcBef>
                <a:spcPct val="0"/>
              </a:spcBef>
              <a:buNone/>
            </a:pPr>
            <a:r>
              <a:rPr lang="en-US" altLang="zh-CN" i="1" dirty="0">
                <a:latin typeface="Times New Roman" panose="02020603050405020304" pitchFamily="18" charset="0"/>
                <a:cs typeface="Times New Roman" panose="02020603050405020304" pitchFamily="18" charset="0"/>
              </a:rPr>
              <a:t>D</a:t>
            </a:r>
            <a:r>
              <a:rPr lang="en-US" altLang="zh-CN" i="1" baseline="-25000"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D</a:t>
            </a:r>
            <a:r>
              <a:rPr lang="en-US" altLang="zh-CN" i="1" baseline="-25000"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M</a:t>
            </a:r>
            <a:endParaRPr lang="zh-CN" altLang="zh-CN" dirty="0">
              <a:latin typeface="Times New Roman" panose="02020603050405020304" pitchFamily="18" charset="0"/>
              <a:ea typeface="宋体" panose="02010600030101010101" pitchFamily="2" charset="-122"/>
            </a:endParaRPr>
          </a:p>
        </p:txBody>
      </p:sp>
      <p:sp>
        <p:nvSpPr>
          <p:cNvPr id="44" name="矩形 13"/>
          <p:cNvSpPr/>
          <p:nvPr/>
        </p:nvSpPr>
        <p:spPr>
          <a:xfrm>
            <a:off x="4944549" y="5086239"/>
            <a:ext cx="898525" cy="41592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ctr">
              <a:lnSpc>
                <a:spcPct val="150000"/>
              </a:lnSpc>
              <a:spcBef>
                <a:spcPct val="0"/>
              </a:spcBef>
              <a:buNone/>
            </a:pPr>
            <a:r>
              <a:rPr lang="en-US" altLang="zh-CN" i="1" dirty="0">
                <a:latin typeface="Times New Roman" panose="02020603050405020304" pitchFamily="18" charset="0"/>
                <a:cs typeface="Times New Roman" panose="02020603050405020304" pitchFamily="18" charset="0"/>
              </a:rPr>
              <a:t>D</a:t>
            </a:r>
            <a:r>
              <a:rPr lang="en-US" altLang="zh-CN" i="1" baseline="-25000"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D</a:t>
            </a:r>
            <a:r>
              <a:rPr lang="en-US" altLang="zh-CN" i="1" baseline="-25000"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endParaRPr lang="zh-CN" altLang="zh-CN" dirty="0">
              <a:latin typeface="Times New Roman" panose="02020603050405020304" pitchFamily="18" charset="0"/>
              <a:ea typeface="宋体" panose="02010600030101010101" pitchFamily="2" charset="-122"/>
            </a:endParaRPr>
          </a:p>
        </p:txBody>
      </p:sp>
      <p:grpSp>
        <p:nvGrpSpPr>
          <p:cNvPr id="45" name="组合 44"/>
          <p:cNvGrpSpPr/>
          <p:nvPr/>
        </p:nvGrpSpPr>
        <p:grpSpPr>
          <a:xfrm>
            <a:off x="781717" y="5581717"/>
            <a:ext cx="245964" cy="209599"/>
            <a:chOff x="25802" y="4374360"/>
            <a:chExt cx="898516" cy="981934"/>
          </a:xfrm>
          <a:solidFill>
            <a:srgbClr val="FFFF00"/>
          </a:solidFill>
        </p:grpSpPr>
        <p:sp>
          <p:nvSpPr>
            <p:cNvPr id="46" name="立方体 45"/>
            <p:cNvSpPr/>
            <p:nvPr/>
          </p:nvSpPr>
          <p:spPr>
            <a:xfrm flipH="1">
              <a:off x="447714" y="4855102"/>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7" name="立方体 46"/>
            <p:cNvSpPr/>
            <p:nvPr/>
          </p:nvSpPr>
          <p:spPr>
            <a:xfrm flipH="1">
              <a:off x="236565" y="4855102"/>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8" name="立方体 47"/>
            <p:cNvSpPr/>
            <p:nvPr/>
          </p:nvSpPr>
          <p:spPr>
            <a:xfrm flipH="1">
              <a:off x="26140" y="4855102"/>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9" name="立方体 48"/>
            <p:cNvSpPr/>
            <p:nvPr/>
          </p:nvSpPr>
          <p:spPr>
            <a:xfrm flipH="1">
              <a:off x="447714" y="4614731"/>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0" name="立方体 49"/>
            <p:cNvSpPr/>
            <p:nvPr/>
          </p:nvSpPr>
          <p:spPr>
            <a:xfrm flipH="1">
              <a:off x="234095" y="4614731"/>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 name="立方体 50"/>
            <p:cNvSpPr/>
            <p:nvPr/>
          </p:nvSpPr>
          <p:spPr>
            <a:xfrm flipH="1">
              <a:off x="25853" y="4614731"/>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2" name="立方体 51"/>
            <p:cNvSpPr/>
            <p:nvPr/>
          </p:nvSpPr>
          <p:spPr>
            <a:xfrm flipH="1">
              <a:off x="446873" y="4374360"/>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3" name="立方体 52"/>
            <p:cNvSpPr/>
            <p:nvPr/>
          </p:nvSpPr>
          <p:spPr>
            <a:xfrm flipH="1">
              <a:off x="235180" y="4376063"/>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4" name="立方体 53"/>
            <p:cNvSpPr/>
            <p:nvPr/>
          </p:nvSpPr>
          <p:spPr>
            <a:xfrm flipH="1">
              <a:off x="25802" y="4374405"/>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55" name="图片 3"/>
          <p:cNvPicPr>
            <a:picLocks noChangeAspect="1"/>
          </p:cNvPicPr>
          <p:nvPr/>
        </p:nvPicPr>
        <p:blipFill>
          <a:blip r:embed="rId12"/>
          <a:stretch>
            <a:fillRect/>
          </a:stretch>
        </p:blipFill>
        <p:spPr>
          <a:xfrm>
            <a:off x="1607639" y="5621787"/>
            <a:ext cx="765218" cy="772040"/>
          </a:xfrm>
          <a:prstGeom prst="rect">
            <a:avLst/>
          </a:prstGeom>
          <a:noFill/>
          <a:ln w="9525">
            <a:noFill/>
          </a:ln>
        </p:spPr>
      </p:pic>
      <p:grpSp>
        <p:nvGrpSpPr>
          <p:cNvPr id="56" name="组合 55"/>
          <p:cNvGrpSpPr/>
          <p:nvPr/>
        </p:nvGrpSpPr>
        <p:grpSpPr>
          <a:xfrm>
            <a:off x="789203" y="5816291"/>
            <a:ext cx="245964" cy="209599"/>
            <a:chOff x="25802" y="4374360"/>
            <a:chExt cx="898516" cy="981934"/>
          </a:xfrm>
          <a:solidFill>
            <a:srgbClr val="7030A0"/>
          </a:solidFill>
        </p:grpSpPr>
        <p:sp>
          <p:nvSpPr>
            <p:cNvPr id="57" name="立方体 56"/>
            <p:cNvSpPr/>
            <p:nvPr/>
          </p:nvSpPr>
          <p:spPr>
            <a:xfrm flipH="1">
              <a:off x="447714" y="4855102"/>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8" name="立方体 57"/>
            <p:cNvSpPr/>
            <p:nvPr/>
          </p:nvSpPr>
          <p:spPr>
            <a:xfrm flipH="1">
              <a:off x="236565" y="4855102"/>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9" name="立方体 58"/>
            <p:cNvSpPr/>
            <p:nvPr/>
          </p:nvSpPr>
          <p:spPr>
            <a:xfrm flipH="1">
              <a:off x="26140" y="4855102"/>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0" name="立方体 59"/>
            <p:cNvSpPr/>
            <p:nvPr/>
          </p:nvSpPr>
          <p:spPr>
            <a:xfrm flipH="1">
              <a:off x="447714" y="4614731"/>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 name="立方体 60"/>
            <p:cNvSpPr/>
            <p:nvPr/>
          </p:nvSpPr>
          <p:spPr>
            <a:xfrm flipH="1">
              <a:off x="234095" y="4614731"/>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2" name="立方体 61"/>
            <p:cNvSpPr/>
            <p:nvPr/>
          </p:nvSpPr>
          <p:spPr>
            <a:xfrm flipH="1">
              <a:off x="25853" y="4614731"/>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3" name="立方体 62"/>
            <p:cNvSpPr/>
            <p:nvPr/>
          </p:nvSpPr>
          <p:spPr>
            <a:xfrm flipH="1">
              <a:off x="446873" y="4374360"/>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4" name="立方体 63"/>
            <p:cNvSpPr/>
            <p:nvPr/>
          </p:nvSpPr>
          <p:spPr>
            <a:xfrm flipH="1">
              <a:off x="235180" y="4376063"/>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5" name="立方体 64"/>
            <p:cNvSpPr/>
            <p:nvPr/>
          </p:nvSpPr>
          <p:spPr>
            <a:xfrm flipH="1">
              <a:off x="25802" y="4374405"/>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66" name="组合 65"/>
          <p:cNvGrpSpPr/>
          <p:nvPr/>
        </p:nvGrpSpPr>
        <p:grpSpPr>
          <a:xfrm>
            <a:off x="789203" y="6131402"/>
            <a:ext cx="245964" cy="209599"/>
            <a:chOff x="25802" y="4374360"/>
            <a:chExt cx="898516" cy="981934"/>
          </a:xfrm>
          <a:solidFill>
            <a:schemeClr val="bg2">
              <a:lumMod val="75000"/>
            </a:schemeClr>
          </a:solidFill>
        </p:grpSpPr>
        <p:sp>
          <p:nvSpPr>
            <p:cNvPr id="67" name="立方体 66"/>
            <p:cNvSpPr/>
            <p:nvPr/>
          </p:nvSpPr>
          <p:spPr>
            <a:xfrm flipH="1">
              <a:off x="447714" y="4855102"/>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8" name="立方体 67"/>
            <p:cNvSpPr/>
            <p:nvPr/>
          </p:nvSpPr>
          <p:spPr>
            <a:xfrm flipH="1">
              <a:off x="236565" y="4855102"/>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立方体 68"/>
            <p:cNvSpPr/>
            <p:nvPr/>
          </p:nvSpPr>
          <p:spPr>
            <a:xfrm flipH="1">
              <a:off x="26140" y="4855102"/>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0" name="立方体 69"/>
            <p:cNvSpPr/>
            <p:nvPr/>
          </p:nvSpPr>
          <p:spPr>
            <a:xfrm flipH="1">
              <a:off x="447714" y="4614731"/>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1" name="立方体 70"/>
            <p:cNvSpPr/>
            <p:nvPr/>
          </p:nvSpPr>
          <p:spPr>
            <a:xfrm flipH="1">
              <a:off x="234095" y="4614731"/>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立方体 71"/>
            <p:cNvSpPr/>
            <p:nvPr/>
          </p:nvSpPr>
          <p:spPr>
            <a:xfrm flipH="1">
              <a:off x="25853" y="4614731"/>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3" name="立方体 72"/>
            <p:cNvSpPr/>
            <p:nvPr/>
          </p:nvSpPr>
          <p:spPr>
            <a:xfrm flipH="1">
              <a:off x="446873" y="4374360"/>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4" name="立方体 73"/>
            <p:cNvSpPr/>
            <p:nvPr/>
          </p:nvSpPr>
          <p:spPr>
            <a:xfrm flipH="1">
              <a:off x="235180" y="4376063"/>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立方体 74"/>
            <p:cNvSpPr/>
            <p:nvPr/>
          </p:nvSpPr>
          <p:spPr>
            <a:xfrm flipH="1">
              <a:off x="25802" y="4374405"/>
              <a:ext cx="476604" cy="501192"/>
            </a:xfrm>
            <a:prstGeom prst="cube">
              <a:avLst>
                <a:gd name="adj" fmla="val 56111"/>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76" name="图片 6"/>
          <p:cNvPicPr>
            <a:picLocks noChangeAspect="1"/>
          </p:cNvPicPr>
          <p:nvPr/>
        </p:nvPicPr>
        <p:blipFill>
          <a:blip r:embed="rId13"/>
          <a:stretch>
            <a:fillRect/>
          </a:stretch>
        </p:blipFill>
        <p:spPr>
          <a:xfrm>
            <a:off x="2505508" y="5611436"/>
            <a:ext cx="802740" cy="773177"/>
          </a:xfrm>
          <a:prstGeom prst="rect">
            <a:avLst/>
          </a:prstGeom>
          <a:noFill/>
          <a:ln w="9525">
            <a:noFill/>
          </a:ln>
        </p:spPr>
      </p:pic>
      <p:pic>
        <p:nvPicPr>
          <p:cNvPr id="77" name="图片 8"/>
          <p:cNvPicPr>
            <a:picLocks noChangeAspect="1"/>
          </p:cNvPicPr>
          <p:nvPr/>
        </p:nvPicPr>
        <p:blipFill>
          <a:blip r:embed="rId14"/>
          <a:stretch>
            <a:fillRect/>
          </a:stretch>
        </p:blipFill>
        <p:spPr>
          <a:xfrm>
            <a:off x="3817472" y="5623374"/>
            <a:ext cx="778862" cy="749300"/>
          </a:xfrm>
          <a:prstGeom prst="rect">
            <a:avLst/>
          </a:prstGeom>
          <a:noFill/>
          <a:ln w="9525">
            <a:noFill/>
          </a:ln>
        </p:spPr>
      </p:pic>
      <p:sp>
        <p:nvSpPr>
          <p:cNvPr id="78" name="矩形 13"/>
          <p:cNvSpPr/>
          <p:nvPr/>
        </p:nvSpPr>
        <p:spPr>
          <a:xfrm>
            <a:off x="728207" y="5788303"/>
            <a:ext cx="365125" cy="37623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ctr">
              <a:lnSpc>
                <a:spcPct val="150000"/>
              </a:lnSpc>
              <a:spcBef>
                <a:spcPct val="0"/>
              </a:spcBef>
              <a:buNone/>
            </a:pPr>
            <a:r>
              <a:rPr lang="en-US" altLang="zh-CN" dirty="0">
                <a:latin typeface="Times New Roman" panose="02020603050405020304" pitchFamily="18" charset="0"/>
                <a:ea typeface="宋体" panose="02010600030101010101" pitchFamily="2" charset="-122"/>
              </a:rPr>
              <a:t>…</a:t>
            </a:r>
            <a:endParaRPr lang="zh-CN" altLang="zh-CN" dirty="0">
              <a:latin typeface="Times New Roman" panose="02020603050405020304" pitchFamily="18" charset="0"/>
              <a:ea typeface="宋体" panose="02010600030101010101" pitchFamily="2" charset="-122"/>
            </a:endParaRPr>
          </a:p>
        </p:txBody>
      </p:sp>
      <p:sp>
        <p:nvSpPr>
          <p:cNvPr id="79" name="矩形 13"/>
          <p:cNvSpPr/>
          <p:nvPr/>
        </p:nvSpPr>
        <p:spPr>
          <a:xfrm>
            <a:off x="3453934" y="5691289"/>
            <a:ext cx="363538" cy="37623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ctr">
              <a:lnSpc>
                <a:spcPct val="150000"/>
              </a:lnSpc>
              <a:spcBef>
                <a:spcPct val="0"/>
              </a:spcBef>
              <a:buNone/>
            </a:pPr>
            <a:r>
              <a:rPr lang="en-US" altLang="zh-CN" dirty="0">
                <a:latin typeface="Times New Roman" panose="02020603050405020304" pitchFamily="18" charset="0"/>
                <a:ea typeface="宋体" panose="02010600030101010101" pitchFamily="2" charset="-122"/>
              </a:rPr>
              <a:t>…</a:t>
            </a:r>
            <a:endParaRPr lang="zh-CN" altLang="zh-CN" dirty="0">
              <a:latin typeface="Times New Roman" panose="02020603050405020304" pitchFamily="18" charset="0"/>
              <a:ea typeface="宋体" panose="02010600030101010101" pitchFamily="2" charset="-122"/>
            </a:endParaRPr>
          </a:p>
        </p:txBody>
      </p:sp>
      <p:graphicFrame>
        <p:nvGraphicFramePr>
          <p:cNvPr id="80" name="对象 2"/>
          <p:cNvGraphicFramePr>
            <a:graphicFrameLocks noChangeAspect="1"/>
          </p:cNvGraphicFramePr>
          <p:nvPr>
            <p:extLst>
              <p:ext uri="{D42A27DB-BD31-4B8C-83A1-F6EECF244321}">
                <p14:modId xmlns:p14="http://schemas.microsoft.com/office/powerpoint/2010/main" val="3248551808"/>
              </p:ext>
            </p:extLst>
          </p:nvPr>
        </p:nvGraphicFramePr>
        <p:xfrm>
          <a:off x="7289306" y="3526213"/>
          <a:ext cx="989012" cy="444500"/>
        </p:xfrm>
        <a:graphic>
          <a:graphicData uri="http://schemas.openxmlformats.org/presentationml/2006/ole">
            <mc:AlternateContent xmlns:mc="http://schemas.openxmlformats.org/markup-compatibility/2006">
              <mc:Choice xmlns:v="urn:schemas-microsoft-com:vml" Requires="v">
                <p:oleObj spid="_x0000_s5254" name="Equation" r:id="rId15" imgW="1002960" imgH="457200" progId="Equation.DSMT4">
                  <p:embed/>
                </p:oleObj>
              </mc:Choice>
              <mc:Fallback>
                <p:oleObj name="Equation" r:id="rId15" imgW="1002960" imgH="457200" progId="Equation.DSMT4">
                  <p:embed/>
                  <p:pic>
                    <p:nvPicPr>
                      <p:cNvPr id="0" name=""/>
                      <p:cNvPicPr/>
                      <p:nvPr/>
                    </p:nvPicPr>
                    <p:blipFill>
                      <a:blip r:embed="rId16"/>
                      <a:stretch>
                        <a:fillRect/>
                      </a:stretch>
                    </p:blipFill>
                    <p:spPr>
                      <a:xfrm>
                        <a:off x="7289306" y="3526213"/>
                        <a:ext cx="989012" cy="444500"/>
                      </a:xfrm>
                      <a:prstGeom prst="rect">
                        <a:avLst/>
                      </a:prstGeom>
                      <a:noFill/>
                      <a:ln w="38100">
                        <a:noFill/>
                        <a:miter/>
                      </a:ln>
                    </p:spPr>
                  </p:pic>
                </p:oleObj>
              </mc:Fallback>
            </mc:AlternateContent>
          </a:graphicData>
        </a:graphic>
      </p:graphicFrame>
      <p:cxnSp>
        <p:nvCxnSpPr>
          <p:cNvPr id="81" name="直接连接符 80"/>
          <p:cNvCxnSpPr/>
          <p:nvPr/>
        </p:nvCxnSpPr>
        <p:spPr>
          <a:xfrm flipH="1">
            <a:off x="6441664" y="3142537"/>
            <a:ext cx="9491" cy="330943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88" name="矩形 3"/>
          <p:cNvSpPr/>
          <p:nvPr/>
        </p:nvSpPr>
        <p:spPr>
          <a:xfrm>
            <a:off x="6639392" y="4960067"/>
            <a:ext cx="2334438" cy="132343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en-US" altLang="zh-CN" sz="1600" dirty="0">
                <a:ea typeface="宋体" panose="02010600030101010101" pitchFamily="2" charset="-122"/>
              </a:rPr>
              <a:t>       </a:t>
            </a:r>
            <a:r>
              <a:rPr lang="zh-CN" altLang="en-US" sz="1600" dirty="0">
                <a:ea typeface="宋体" panose="02010600030101010101" pitchFamily="2" charset="-122"/>
              </a:rPr>
              <a:t>以实际</a:t>
            </a:r>
            <a:r>
              <a:rPr lang="zh-CN" altLang="zh-CN" sz="1600" dirty="0">
                <a:ea typeface="宋体" panose="02010600030101010101" pitchFamily="2" charset="-122"/>
              </a:rPr>
              <a:t>应用</a:t>
            </a:r>
            <a:r>
              <a:rPr lang="zh-CN" altLang="en-US" sz="1600" dirty="0">
                <a:ea typeface="宋体" panose="02010600030101010101" pitchFamily="2" charset="-122"/>
              </a:rPr>
              <a:t>使用最多的</a:t>
            </a:r>
            <a:r>
              <a:rPr lang="en-US" altLang="zh-CN" sz="1600" dirty="0">
                <a:ea typeface="宋体" panose="02010600030101010101" pitchFamily="2" charset="-122"/>
              </a:rPr>
              <a:t>3</a:t>
            </a:r>
            <a:r>
              <a:rPr lang="zh-CN" altLang="zh-CN" sz="1600" dirty="0">
                <a:ea typeface="宋体" panose="02010600030101010101" pitchFamily="2" charset="-122"/>
              </a:rPr>
              <a:t>×</a:t>
            </a:r>
            <a:r>
              <a:rPr lang="en-US" altLang="zh-CN" sz="1600" dirty="0">
                <a:ea typeface="宋体" panose="02010600030101010101" pitchFamily="2" charset="-122"/>
              </a:rPr>
              <a:t>3</a:t>
            </a:r>
            <a:r>
              <a:rPr lang="zh-CN" altLang="zh-CN" sz="1600" dirty="0">
                <a:ea typeface="宋体" panose="02010600030101010101" pitchFamily="2" charset="-122"/>
              </a:rPr>
              <a:t>大小的卷积核</a:t>
            </a:r>
            <a:r>
              <a:rPr lang="zh-CN" altLang="en-US" sz="1600" dirty="0">
                <a:ea typeface="宋体" panose="02010600030101010101" pitchFamily="2" charset="-122"/>
              </a:rPr>
              <a:t>为例</a:t>
            </a:r>
            <a:r>
              <a:rPr lang="zh-CN" altLang="zh-CN" sz="1600" dirty="0">
                <a:ea typeface="宋体" panose="02010600030101010101" pitchFamily="2" charset="-122"/>
              </a:rPr>
              <a:t>，</a:t>
            </a:r>
            <a:r>
              <a:rPr lang="zh-CN" altLang="en-US" sz="1600" dirty="0">
                <a:ea typeface="宋体" panose="02010600030101010101" pitchFamily="2" charset="-122"/>
              </a:rPr>
              <a:t>深度级可分离卷积</a:t>
            </a:r>
            <a:r>
              <a:rPr lang="zh-CN" altLang="zh-CN" sz="1600" dirty="0">
                <a:ea typeface="宋体" panose="02010600030101010101" pitchFamily="2" charset="-122"/>
              </a:rPr>
              <a:t>相比于标准卷积可以下降约</a:t>
            </a:r>
            <a:r>
              <a:rPr lang="en-US" altLang="zh-CN" sz="1600" dirty="0">
                <a:ea typeface="宋体" panose="02010600030101010101" pitchFamily="2" charset="-122"/>
              </a:rPr>
              <a:t>9</a:t>
            </a:r>
            <a:r>
              <a:rPr lang="zh-CN" altLang="zh-CN" sz="1600" dirty="0">
                <a:ea typeface="宋体" panose="02010600030101010101" pitchFamily="2" charset="-122"/>
              </a:rPr>
              <a:t>倍的计算量</a:t>
            </a:r>
            <a:endParaRPr lang="zh-CN" altLang="en-US" sz="1600" dirty="0">
              <a:ea typeface="宋体" panose="02010600030101010101" pitchFamily="2" charset="-122"/>
            </a:endParaRPr>
          </a:p>
        </p:txBody>
      </p:sp>
      <p:sp>
        <p:nvSpPr>
          <p:cNvPr id="89" name="矩形 13"/>
          <p:cNvSpPr/>
          <p:nvPr/>
        </p:nvSpPr>
        <p:spPr>
          <a:xfrm>
            <a:off x="6490356" y="3473902"/>
            <a:ext cx="800219"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ctr">
              <a:lnSpc>
                <a:spcPct val="150000"/>
              </a:lnSpc>
              <a:spcBef>
                <a:spcPct val="0"/>
              </a:spcBef>
              <a:buNone/>
            </a:pPr>
            <a:r>
              <a:rPr lang="zh-CN" altLang="en-US" sz="1600" dirty="0" smtClean="0">
                <a:solidFill>
                  <a:srgbClr val="FF0000"/>
                </a:solidFill>
                <a:latin typeface="Times New Roman" panose="02020603050405020304" pitchFamily="18" charset="0"/>
                <a:ea typeface="宋体" panose="02010600030101010101" pitchFamily="2" charset="-122"/>
              </a:rPr>
              <a:t>对比：</a:t>
            </a:r>
            <a:endParaRPr lang="zh-CN" altLang="zh-CN" sz="1600" dirty="0">
              <a:solidFill>
                <a:srgbClr val="FF0000"/>
              </a:solidFill>
              <a:latin typeface="Times New Roman" panose="02020603050405020304" pitchFamily="18" charset="0"/>
              <a:ea typeface="宋体" panose="02010600030101010101" pitchFamily="2" charset="-122"/>
            </a:endParaRPr>
          </a:p>
        </p:txBody>
      </p:sp>
      <p:sp>
        <p:nvSpPr>
          <p:cNvPr id="83" name="文本框 82"/>
          <p:cNvSpPr txBox="1"/>
          <p:nvPr/>
        </p:nvSpPr>
        <p:spPr>
          <a:xfrm>
            <a:off x="-4763" y="267494"/>
            <a:ext cx="7699984" cy="523220"/>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二</a:t>
            </a:r>
            <a:r>
              <a:rPr lang="zh-CN" altLang="en-US" sz="2700" b="1" dirty="0" smtClean="0">
                <a:solidFill>
                  <a:schemeClr val="accent4"/>
                </a:solidFill>
                <a:latin typeface="+mj-ea"/>
              </a:rPr>
              <a:t>、</a:t>
            </a:r>
            <a:r>
              <a:rPr lang="zh-CN" altLang="en-US" sz="2800" b="1" dirty="0">
                <a:solidFill>
                  <a:schemeClr val="accent2"/>
                </a:solidFill>
                <a:latin typeface="+mn-ea"/>
                <a:sym typeface="+mn-ea"/>
              </a:rPr>
              <a:t>基于深度卷积神经网络</a:t>
            </a:r>
            <a:r>
              <a:rPr lang="zh-CN" altLang="en-US" sz="2700" b="1" dirty="0" smtClean="0">
                <a:solidFill>
                  <a:schemeClr val="accent4"/>
                </a:solidFill>
                <a:latin typeface="+mj-ea"/>
              </a:rPr>
              <a:t>快速</a:t>
            </a:r>
            <a:r>
              <a:rPr lang="zh-CN" altLang="en-US" sz="2700" b="1" dirty="0">
                <a:solidFill>
                  <a:schemeClr val="accent4"/>
                </a:solidFill>
                <a:latin typeface="+mj-ea"/>
              </a:rPr>
              <a:t>物体识别</a:t>
            </a:r>
            <a:r>
              <a:rPr lang="zh-CN" altLang="en-US" sz="2700" b="1" dirty="0" smtClean="0">
                <a:solidFill>
                  <a:schemeClr val="accent4"/>
                </a:solidFill>
                <a:latin typeface="+mj-ea"/>
              </a:rPr>
              <a:t>方法</a:t>
            </a:r>
            <a:endParaRPr lang="zh-CN" altLang="en-US" sz="2700" b="1" dirty="0">
              <a:solidFill>
                <a:schemeClr val="accent4"/>
              </a:solidFill>
              <a:latin typeface="+mj-ea"/>
            </a:endParaRPr>
          </a:p>
        </p:txBody>
      </p:sp>
    </p:spTree>
  </p:cSld>
  <p:clrMapOvr>
    <a:masterClrMapping/>
  </p:clrMapOvr>
  <p:transition spd="med" advTm="11516">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2778" name="图片 28"/>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2779713" y="1044575"/>
            <a:ext cx="6364288" cy="365125"/>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32773" name="矩形 1"/>
          <p:cNvSpPr/>
          <p:nvPr/>
        </p:nvSpPr>
        <p:spPr>
          <a:xfrm>
            <a:off x="400050" y="900113"/>
            <a:ext cx="2473325" cy="5016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快速物体识别方法 </a:t>
            </a:r>
          </a:p>
        </p:txBody>
      </p:sp>
      <p:sp>
        <p:nvSpPr>
          <p:cNvPr id="11" name="圆角矩形 10"/>
          <p:cNvSpPr/>
          <p:nvPr/>
        </p:nvSpPr>
        <p:spPr>
          <a:xfrm rot="10800000" flipV="1">
            <a:off x="358775" y="1820863"/>
            <a:ext cx="3317875"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快速物体识别模型</a:t>
            </a:r>
          </a:p>
        </p:txBody>
      </p:sp>
      <p:sp>
        <p:nvSpPr>
          <p:cNvPr id="32775" name="矩形 2"/>
          <p:cNvSpPr/>
          <p:nvPr/>
        </p:nvSpPr>
        <p:spPr>
          <a:xfrm>
            <a:off x="1738313" y="5062538"/>
            <a:ext cx="4687887" cy="33718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gn="just">
              <a:lnSpc>
                <a:spcPct val="100000"/>
              </a:lnSpc>
              <a:spcBef>
                <a:spcPct val="0"/>
              </a:spcBef>
              <a:buNone/>
            </a:pPr>
            <a:r>
              <a:rPr lang="zh-CN" altLang="en-US" sz="1600" dirty="0">
                <a:latin typeface="微软雅黑" panose="020B0503020204020204" pitchFamily="34" charset="-122"/>
                <a:ea typeface="宋体" panose="02010600030101010101" pitchFamily="2" charset="-122"/>
              </a:rPr>
              <a:t>   基于深度级可分离卷积设计的快速物体识别模型</a:t>
            </a:r>
          </a:p>
        </p:txBody>
      </p:sp>
      <p:pic>
        <p:nvPicPr>
          <p:cNvPr id="32776" name="图片 12"/>
          <p:cNvPicPr>
            <a:picLocks noChangeAspect="1"/>
          </p:cNvPicPr>
          <p:nvPr/>
        </p:nvPicPr>
        <p:blipFill>
          <a:blip r:embed="rId3"/>
          <a:stretch>
            <a:fillRect/>
          </a:stretch>
        </p:blipFill>
        <p:spPr>
          <a:xfrm>
            <a:off x="1421373" y="2454275"/>
            <a:ext cx="6494462" cy="2608263"/>
          </a:xfrm>
          <a:prstGeom prst="rect">
            <a:avLst/>
          </a:prstGeom>
          <a:noFill/>
          <a:ln w="9525">
            <a:noFill/>
          </a:ln>
        </p:spPr>
      </p:pic>
      <p:sp>
        <p:nvSpPr>
          <p:cNvPr id="13" name="文本框 12"/>
          <p:cNvSpPr txBox="1"/>
          <p:nvPr/>
        </p:nvSpPr>
        <p:spPr>
          <a:xfrm>
            <a:off x="-4763" y="267494"/>
            <a:ext cx="7699984" cy="523220"/>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二</a:t>
            </a:r>
            <a:r>
              <a:rPr lang="zh-CN" altLang="en-US" sz="2700" b="1" dirty="0" smtClean="0">
                <a:solidFill>
                  <a:schemeClr val="accent4"/>
                </a:solidFill>
                <a:latin typeface="+mj-ea"/>
              </a:rPr>
              <a:t>、</a:t>
            </a:r>
            <a:r>
              <a:rPr lang="zh-CN" altLang="en-US" sz="2800" b="1" dirty="0">
                <a:solidFill>
                  <a:schemeClr val="accent2"/>
                </a:solidFill>
                <a:latin typeface="+mn-ea"/>
                <a:sym typeface="+mn-ea"/>
              </a:rPr>
              <a:t>基于深度卷积神经网络</a:t>
            </a:r>
            <a:r>
              <a:rPr lang="zh-CN" altLang="en-US" sz="2700" b="1" dirty="0" smtClean="0">
                <a:solidFill>
                  <a:schemeClr val="accent4"/>
                </a:solidFill>
                <a:latin typeface="+mj-ea"/>
              </a:rPr>
              <a:t>快速</a:t>
            </a:r>
            <a:r>
              <a:rPr lang="zh-CN" altLang="en-US" sz="2700" b="1" dirty="0">
                <a:solidFill>
                  <a:schemeClr val="accent4"/>
                </a:solidFill>
                <a:latin typeface="+mj-ea"/>
              </a:rPr>
              <a:t>物体识别</a:t>
            </a:r>
            <a:r>
              <a:rPr lang="zh-CN" altLang="en-US" sz="2700" b="1" dirty="0" smtClean="0">
                <a:solidFill>
                  <a:schemeClr val="accent4"/>
                </a:solidFill>
                <a:latin typeface="+mj-ea"/>
              </a:rPr>
              <a:t>方法</a:t>
            </a:r>
            <a:endParaRPr lang="zh-CN" altLang="en-US" sz="2700" b="1" dirty="0">
              <a:solidFill>
                <a:schemeClr val="accent4"/>
              </a:solidFill>
              <a:latin typeface="+mj-ea"/>
            </a:endParaRPr>
          </a:p>
        </p:txBody>
      </p:sp>
    </p:spTree>
  </p:cSld>
  <p:clrMapOvr>
    <a:masterClrMapping/>
  </p:clrMapOvr>
  <p:transition spd="med" advTm="26883">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组合 26"/>
          <p:cNvGrpSpPr/>
          <p:nvPr/>
        </p:nvGrpSpPr>
        <p:grpSpPr>
          <a:xfrm>
            <a:off x="0" y="0"/>
            <a:ext cx="9144000" cy="1409700"/>
            <a:chOff x="1" y="0"/>
            <a:chExt cx="9144000" cy="1410109"/>
          </a:xfrm>
        </p:grpSpPr>
        <p:sp>
          <p:nvSpPr>
            <p:cNvPr id="28" name="矩形 27"/>
            <p:cNvSpPr/>
            <p:nvPr/>
          </p:nvSpPr>
          <p:spPr>
            <a:xfrm>
              <a:off x="1" y="0"/>
              <a:ext cx="9144000" cy="14101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3810" name="图片 28"/>
            <p:cNvPicPr>
              <a:picLocks noChangeAspect="1"/>
            </p:cNvPicPr>
            <p:nvPr/>
          </p:nvPicPr>
          <p:blipFill>
            <a:blip r:embed="rId2">
              <a:clrChange>
                <a:clrFrom>
                  <a:srgbClr val="FFFFFF"/>
                </a:clrFrom>
                <a:clrTo>
                  <a:srgbClr val="FFFFFF">
                    <a:alpha val="0"/>
                  </a:srgbClr>
                </a:clrTo>
              </a:clrChange>
            </a:blip>
            <a:stretch>
              <a:fillRect/>
            </a:stretch>
          </p:blipFill>
          <p:spPr>
            <a:xfrm>
              <a:off x="7915836" y="143435"/>
              <a:ext cx="1007551" cy="1007551"/>
            </a:xfrm>
            <a:prstGeom prst="rect">
              <a:avLst/>
            </a:prstGeom>
            <a:noFill/>
            <a:ln w="9525">
              <a:noFill/>
            </a:ln>
          </p:spPr>
        </p:pic>
      </p:grpSp>
      <p:sp>
        <p:nvSpPr>
          <p:cNvPr id="1766" name="矩形 1765"/>
          <p:cNvSpPr/>
          <p:nvPr/>
        </p:nvSpPr>
        <p:spPr>
          <a:xfrm>
            <a:off x="2605088" y="1046163"/>
            <a:ext cx="6538913" cy="363538"/>
          </a:xfrm>
          <a:prstGeom prst="rect">
            <a:avLst/>
          </a:prstGeom>
          <a:gradFill flip="none" rotWithShape="1">
            <a:gsLst>
              <a:gs pos="0">
                <a:schemeClr val="accent2"/>
              </a:gs>
              <a:gs pos="41000">
                <a:schemeClr val="accent1">
                  <a:lumMod val="45000"/>
                  <a:lumOff val="55000"/>
                </a:schemeClr>
              </a:gs>
              <a:gs pos="70000">
                <a:schemeClr val="accent1">
                  <a:lumMod val="30000"/>
                  <a:lumOff val="70000"/>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mn-lt"/>
              <a:ea typeface="+mn-ea"/>
              <a:cs typeface="+mn-cs"/>
            </a:endParaRPr>
          </a:p>
        </p:txBody>
      </p:sp>
      <p:sp>
        <p:nvSpPr>
          <p:cNvPr id="1767" name="圆角矩形 1766"/>
          <p:cNvSpPr/>
          <p:nvPr/>
        </p:nvSpPr>
        <p:spPr>
          <a:xfrm rot="10800000" flipV="1">
            <a:off x="-4762" y="1044575"/>
            <a:ext cx="363538" cy="368300"/>
          </a:xfrm>
          <a:prstGeom prst="roundRect">
            <a:avLst>
              <a:gd name="adj" fmla="val 503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chemeClr val="lt1"/>
              </a:solidFill>
              <a:effectLst/>
              <a:uLnTx/>
              <a:uFillTx/>
              <a:latin typeface="+mn-lt"/>
              <a:ea typeface="+mn-ea"/>
              <a:cs typeface="+mn-cs"/>
            </a:endParaRPr>
          </a:p>
        </p:txBody>
      </p:sp>
      <p:sp>
        <p:nvSpPr>
          <p:cNvPr id="33797" name="矩形 1"/>
          <p:cNvSpPr/>
          <p:nvPr/>
        </p:nvSpPr>
        <p:spPr>
          <a:xfrm>
            <a:off x="447675" y="900113"/>
            <a:ext cx="2068513" cy="5016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eaLnBrk="1" hangingPunct="1">
              <a:lnSpc>
                <a:spcPct val="150000"/>
              </a:lnSpc>
              <a:spcBef>
                <a:spcPct val="0"/>
              </a:spcBef>
              <a:buNone/>
            </a:pPr>
            <a:r>
              <a:rPr lang="zh-CN" altLang="en-US" sz="2100" dirty="0">
                <a:solidFill>
                  <a:schemeClr val="accent1"/>
                </a:solidFill>
                <a:latin typeface="方正清刻本悦宋简体"/>
                <a:ea typeface="方正清刻本悦宋简体"/>
              </a:rPr>
              <a:t>实验结果与对比</a:t>
            </a:r>
          </a:p>
        </p:txBody>
      </p:sp>
      <p:sp>
        <p:nvSpPr>
          <p:cNvPr id="33798" name="文本框 1"/>
          <p:cNvSpPr txBox="1"/>
          <p:nvPr/>
        </p:nvSpPr>
        <p:spPr>
          <a:xfrm>
            <a:off x="410135" y="2958098"/>
            <a:ext cx="1503362" cy="33855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en-US" altLang="zh-CN" sz="1600" dirty="0">
                <a:latin typeface="宋体" panose="02010600030101010101" pitchFamily="2" charset="-122"/>
                <a:ea typeface="宋体" panose="02010600030101010101" pitchFamily="2" charset="-122"/>
              </a:rPr>
              <a:t>AlexNet</a:t>
            </a:r>
            <a:r>
              <a:rPr lang="zh-CN" altLang="en-US" sz="1600" dirty="0">
                <a:latin typeface="宋体" panose="02010600030101010101" pitchFamily="2" charset="-122"/>
                <a:ea typeface="宋体" panose="02010600030101010101" pitchFamily="2" charset="-122"/>
              </a:rPr>
              <a:t>模型</a:t>
            </a:r>
          </a:p>
        </p:txBody>
      </p:sp>
      <p:pic>
        <p:nvPicPr>
          <p:cNvPr id="33799" name="图片 3"/>
          <p:cNvPicPr>
            <a:picLocks noChangeAspect="1"/>
          </p:cNvPicPr>
          <p:nvPr/>
        </p:nvPicPr>
        <p:blipFill>
          <a:blip r:embed="rId3"/>
          <a:stretch>
            <a:fillRect/>
          </a:stretch>
        </p:blipFill>
        <p:spPr>
          <a:xfrm>
            <a:off x="2244725" y="2309813"/>
            <a:ext cx="4486275" cy="1635125"/>
          </a:xfrm>
          <a:prstGeom prst="rect">
            <a:avLst/>
          </a:prstGeom>
          <a:noFill/>
          <a:ln w="9525">
            <a:noFill/>
          </a:ln>
        </p:spPr>
      </p:pic>
      <p:sp>
        <p:nvSpPr>
          <p:cNvPr id="33800" name="文本框 12"/>
          <p:cNvSpPr txBox="1"/>
          <p:nvPr/>
        </p:nvSpPr>
        <p:spPr>
          <a:xfrm>
            <a:off x="518085" y="5114508"/>
            <a:ext cx="1287463" cy="338554"/>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en-US" altLang="zh-CN" sz="1600" dirty="0" smtClean="0">
                <a:latin typeface="宋体" panose="02010600030101010101" pitchFamily="2" charset="-122"/>
                <a:ea typeface="宋体" panose="02010600030101010101" pitchFamily="2" charset="-122"/>
              </a:rPr>
              <a:t>VGG-16</a:t>
            </a:r>
            <a:r>
              <a:rPr lang="zh-CN" altLang="en-US" sz="1600" dirty="0" smtClean="0">
                <a:latin typeface="宋体" panose="02010600030101010101" pitchFamily="2" charset="-122"/>
                <a:ea typeface="宋体" panose="02010600030101010101" pitchFamily="2" charset="-122"/>
              </a:rPr>
              <a:t>模型</a:t>
            </a:r>
            <a:endParaRPr lang="zh-CN" altLang="en-US" sz="1600" dirty="0">
              <a:latin typeface="宋体" panose="02010600030101010101" pitchFamily="2" charset="-122"/>
              <a:ea typeface="宋体" panose="02010600030101010101" pitchFamily="2" charset="-122"/>
            </a:endParaRPr>
          </a:p>
        </p:txBody>
      </p:sp>
      <p:sp>
        <p:nvSpPr>
          <p:cNvPr id="12" name="圆角矩形 11"/>
          <p:cNvSpPr/>
          <p:nvPr/>
        </p:nvSpPr>
        <p:spPr>
          <a:xfrm rot="10800000" flipV="1">
            <a:off x="358775" y="1820863"/>
            <a:ext cx="1314450" cy="404813"/>
          </a:xfrm>
          <a:prstGeom prst="roundRect">
            <a:avLst>
              <a:gd name="adj" fmla="val 5039"/>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对比模型</a:t>
            </a:r>
          </a:p>
        </p:txBody>
      </p:sp>
      <p:pic>
        <p:nvPicPr>
          <p:cNvPr id="33802" name="Picture 13" descr="vgg16"/>
          <p:cNvPicPr>
            <a:picLocks noChangeAspect="1"/>
          </p:cNvPicPr>
          <p:nvPr/>
        </p:nvPicPr>
        <p:blipFill>
          <a:blip r:embed="rId4"/>
          <a:stretch>
            <a:fillRect/>
          </a:stretch>
        </p:blipFill>
        <p:spPr>
          <a:xfrm>
            <a:off x="2244725" y="4405313"/>
            <a:ext cx="3003550" cy="1762125"/>
          </a:xfrm>
          <a:prstGeom prst="rect">
            <a:avLst/>
          </a:prstGeom>
          <a:noFill/>
          <a:ln w="9525">
            <a:noFill/>
          </a:ln>
        </p:spPr>
      </p:pic>
      <p:sp>
        <p:nvSpPr>
          <p:cNvPr id="2" name="矩形 1"/>
          <p:cNvSpPr/>
          <p:nvPr/>
        </p:nvSpPr>
        <p:spPr>
          <a:xfrm>
            <a:off x="7050088" y="2757488"/>
            <a:ext cx="106363" cy="9874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4" name="直接箭头连接符 3"/>
          <p:cNvCxnSpPr/>
          <p:nvPr/>
        </p:nvCxnSpPr>
        <p:spPr>
          <a:xfrm flipV="1">
            <a:off x="6700838" y="3251200"/>
            <a:ext cx="295275" cy="3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矩形 18"/>
          <p:cNvSpPr/>
          <p:nvPr/>
        </p:nvSpPr>
        <p:spPr>
          <a:xfrm>
            <a:off x="5540375" y="4821238"/>
            <a:ext cx="106363" cy="9874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20" name="直接箭头连接符 19"/>
          <p:cNvCxnSpPr/>
          <p:nvPr/>
        </p:nvCxnSpPr>
        <p:spPr>
          <a:xfrm flipV="1">
            <a:off x="5191125" y="5314950"/>
            <a:ext cx="295275"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807" name="文本框 5"/>
          <p:cNvSpPr txBox="1"/>
          <p:nvPr/>
        </p:nvSpPr>
        <p:spPr>
          <a:xfrm>
            <a:off x="7302266" y="3060513"/>
            <a:ext cx="1227138" cy="2762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en-US" altLang="zh-CN" sz="1200" dirty="0">
                <a:latin typeface="宋体" panose="02010600030101010101" pitchFamily="2" charset="-122"/>
                <a:ea typeface="宋体" panose="02010600030101010101" pitchFamily="2" charset="-122"/>
              </a:rPr>
              <a:t>280</a:t>
            </a:r>
            <a:r>
              <a:rPr lang="zh-CN" altLang="en-US" sz="1200" dirty="0">
                <a:latin typeface="宋体" panose="02010600030101010101" pitchFamily="2" charset="-122"/>
                <a:ea typeface="宋体" panose="02010600030101010101" pitchFamily="2" charset="-122"/>
              </a:rPr>
              <a:t>维向量</a:t>
            </a:r>
          </a:p>
        </p:txBody>
      </p:sp>
      <p:sp>
        <p:nvSpPr>
          <p:cNvPr id="33808" name="文本框 21"/>
          <p:cNvSpPr txBox="1"/>
          <p:nvPr/>
        </p:nvSpPr>
        <p:spPr>
          <a:xfrm>
            <a:off x="5824538" y="5176837"/>
            <a:ext cx="1225550" cy="2762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lang="zh-CN" altLang="en-US" sz="14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lang="zh-CN" altLang="en-US" sz="11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lang="zh-CN" altLang="en-US" sz="1000" kern="1200" dirty="0">
                <a:solidFill>
                  <a:schemeClr val="tx1"/>
                </a:solidFill>
                <a:latin typeface="Arial" panose="020B0604020202020204" pitchFamily="34" charset="0"/>
                <a:ea typeface="微软雅黑" panose="020B0503020204020204" pitchFamily="34" charset="-122"/>
                <a:cs typeface="Arial" panose="020B0604020202020204" pitchFamily="34" charset="0"/>
              </a:defRPr>
            </a:lvl5pPr>
          </a:lstStyle>
          <a:p>
            <a:pPr marL="0" lvl="0" indent="0">
              <a:lnSpc>
                <a:spcPct val="100000"/>
              </a:lnSpc>
              <a:spcBef>
                <a:spcPct val="0"/>
              </a:spcBef>
              <a:buNone/>
            </a:pPr>
            <a:r>
              <a:rPr lang="en-US" altLang="zh-CN" sz="1200" dirty="0">
                <a:latin typeface="宋体" panose="02010600030101010101" pitchFamily="2" charset="-122"/>
                <a:ea typeface="宋体" panose="02010600030101010101" pitchFamily="2" charset="-122"/>
              </a:rPr>
              <a:t>280</a:t>
            </a:r>
            <a:r>
              <a:rPr lang="zh-CN" altLang="en-US" sz="1200" dirty="0">
                <a:latin typeface="宋体" panose="02010600030101010101" pitchFamily="2" charset="-122"/>
                <a:ea typeface="宋体" panose="02010600030101010101" pitchFamily="2" charset="-122"/>
              </a:rPr>
              <a:t>维向量</a:t>
            </a:r>
          </a:p>
        </p:txBody>
      </p:sp>
      <p:cxnSp>
        <p:nvCxnSpPr>
          <p:cNvPr id="22" name="直接连接符 21"/>
          <p:cNvCxnSpPr/>
          <p:nvPr/>
        </p:nvCxnSpPr>
        <p:spPr>
          <a:xfrm flipV="1">
            <a:off x="2426074" y="4203666"/>
            <a:ext cx="3798936" cy="2388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763" y="267494"/>
            <a:ext cx="7699984" cy="523220"/>
          </a:xfrm>
          <a:prstGeom prst="rect">
            <a:avLst/>
          </a:prstGeom>
          <a:noFill/>
        </p:spPr>
        <p:txBody>
          <a:bodyPr wrap="square">
            <a:spAutoFit/>
          </a:bodyPr>
          <a:lstStyle/>
          <a:p>
            <a:pPr eaLnBrk="1" fontAlgn="auto" hangingPunct="1">
              <a:spcBef>
                <a:spcPts val="0"/>
              </a:spcBef>
              <a:spcAft>
                <a:spcPts val="0"/>
              </a:spcAft>
              <a:defRPr/>
            </a:pPr>
            <a:r>
              <a:rPr lang="zh-CN" altLang="en-US" sz="2700" b="1" dirty="0" smtClean="0">
                <a:solidFill>
                  <a:schemeClr val="accent4"/>
                </a:solidFill>
                <a:latin typeface="+mj-ea"/>
              </a:rPr>
              <a:t>二</a:t>
            </a:r>
            <a:r>
              <a:rPr lang="zh-CN" altLang="en-US" sz="2700" b="1" dirty="0" smtClean="0">
                <a:solidFill>
                  <a:schemeClr val="accent4"/>
                </a:solidFill>
                <a:latin typeface="+mj-ea"/>
              </a:rPr>
              <a:t>、</a:t>
            </a:r>
            <a:r>
              <a:rPr lang="zh-CN" altLang="en-US" sz="2800" b="1" dirty="0">
                <a:solidFill>
                  <a:schemeClr val="accent2"/>
                </a:solidFill>
                <a:latin typeface="+mn-ea"/>
                <a:sym typeface="+mn-ea"/>
              </a:rPr>
              <a:t>基于深度卷积神经网络</a:t>
            </a:r>
            <a:r>
              <a:rPr lang="zh-CN" altLang="en-US" sz="2700" b="1" dirty="0" smtClean="0">
                <a:solidFill>
                  <a:schemeClr val="accent4"/>
                </a:solidFill>
                <a:latin typeface="+mj-ea"/>
              </a:rPr>
              <a:t>快速</a:t>
            </a:r>
            <a:r>
              <a:rPr lang="zh-CN" altLang="en-US" sz="2700" b="1" dirty="0">
                <a:solidFill>
                  <a:schemeClr val="accent4"/>
                </a:solidFill>
                <a:latin typeface="+mj-ea"/>
              </a:rPr>
              <a:t>物体识别</a:t>
            </a:r>
            <a:r>
              <a:rPr lang="zh-CN" altLang="en-US" sz="2700" b="1" dirty="0" smtClean="0">
                <a:solidFill>
                  <a:schemeClr val="accent4"/>
                </a:solidFill>
                <a:latin typeface="+mj-ea"/>
              </a:rPr>
              <a:t>方法</a:t>
            </a:r>
            <a:endParaRPr lang="zh-CN" altLang="en-US" sz="2700" b="1" dirty="0">
              <a:solidFill>
                <a:schemeClr val="accent4"/>
              </a:solidFill>
              <a:latin typeface="+mj-ea"/>
            </a:endParaRPr>
          </a:p>
        </p:txBody>
      </p:sp>
    </p:spTree>
  </p:cSld>
  <p:clrMapOvr>
    <a:masterClrMapping/>
  </p:clrMapOvr>
  <p:transition spd="med" advTm="2735">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1.1"/>
</p:tagLst>
</file>

<file path=ppt/tags/tag2.xml><?xml version="1.0" encoding="utf-8"?>
<p:tagLst xmlns:a="http://schemas.openxmlformats.org/drawingml/2006/main" xmlns:r="http://schemas.openxmlformats.org/officeDocument/2006/relationships" xmlns:p="http://schemas.openxmlformats.org/presentationml/2006/main">
  <p:tag name="TIMING" val="|91.9"/>
</p:tagLst>
</file>

<file path=ppt/tags/tag3.xml><?xml version="1.0" encoding="utf-8"?>
<p:tagLst xmlns:a="http://schemas.openxmlformats.org/drawingml/2006/main" xmlns:r="http://schemas.openxmlformats.org/officeDocument/2006/relationships" xmlns:p="http://schemas.openxmlformats.org/presentationml/2006/main">
  <p:tag name="TIMING" val="|57.6"/>
</p:tagLst>
</file>

<file path=ppt/theme/theme1.xml><?xml version="1.0" encoding="utf-8"?>
<a:theme xmlns:a="http://schemas.openxmlformats.org/drawingml/2006/main" name="主题1">
  <a:themeElements>
    <a:clrScheme name="交大蓝">
      <a:dk1>
        <a:sysClr val="windowText" lastClr="000000"/>
      </a:dk1>
      <a:lt1>
        <a:sysClr val="window" lastClr="FFFFFF"/>
      </a:lt1>
      <a:dk2>
        <a:srgbClr val="44546A"/>
      </a:dk2>
      <a:lt2>
        <a:srgbClr val="E7E6E6"/>
      </a:lt2>
      <a:accent1>
        <a:srgbClr val="025483"/>
      </a:accent1>
      <a:accent2>
        <a:srgbClr val="025483"/>
      </a:accent2>
      <a:accent3>
        <a:srgbClr val="025483"/>
      </a:accent3>
      <a:accent4>
        <a:srgbClr val="025483"/>
      </a:accent4>
      <a:accent5>
        <a:srgbClr val="025483"/>
      </a:accent5>
      <a:accent6>
        <a:srgbClr val="025483"/>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1817</TotalTime>
  <Words>2813</Words>
  <Application>Microsoft Office PowerPoint</Application>
  <PresentationFormat>全屏显示(4:3)</PresentationFormat>
  <Paragraphs>353</Paragraphs>
  <Slides>34</Slides>
  <Notes>0</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3</vt:i4>
      </vt:variant>
      <vt:variant>
        <vt:lpstr>幻灯片标题</vt:lpstr>
      </vt:variant>
      <vt:variant>
        <vt:i4>34</vt:i4>
      </vt:variant>
    </vt:vector>
  </HeadingPairs>
  <TitlesOfParts>
    <vt:vector size="48" baseType="lpstr">
      <vt:lpstr>方正清刻本悦宋简体</vt:lpstr>
      <vt:lpstr>黑体</vt:lpstr>
      <vt:lpstr>宋体</vt:lpstr>
      <vt:lpstr>微软雅黑</vt:lpstr>
      <vt:lpstr>Arial</vt:lpstr>
      <vt:lpstr>Calibri</vt:lpstr>
      <vt:lpstr>Calibri Light</vt:lpstr>
      <vt:lpstr>Impact</vt:lpstr>
      <vt:lpstr>Times New Roman</vt:lpstr>
      <vt:lpstr>主题1</vt:lpstr>
      <vt:lpstr>Office 主题</vt:lpstr>
      <vt:lpstr>MathType 6.0 Equation</vt:lpstr>
      <vt:lpstr>Microsoft Visio 绘图</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scut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siyuan pi</dc:creator>
  <cp:lastModifiedBy>siyuan pi</cp:lastModifiedBy>
  <cp:revision>178</cp:revision>
  <dcterms:created xsi:type="dcterms:W3CDTF">2018-03-13T06:59:13Z</dcterms:created>
  <dcterms:modified xsi:type="dcterms:W3CDTF">2018-03-19T23:20:04Z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